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8.xml" ContentType="application/vnd.openxmlformats-officedocument.presentationml.tags+xml"/>
  <Override PartName="/ppt/notesSlides/notesSlide52.xml" ContentType="application/vnd.openxmlformats-officedocument.presentationml.notesSlide+xml"/>
  <Override PartName="/ppt/tags/tag29.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0.xml" ContentType="application/vnd.openxmlformats-officedocument.presentationml.tags+xml"/>
  <Override PartName="/ppt/notesSlides/notesSlide55.xml" ContentType="application/vnd.openxmlformats-officedocument.presentationml.notesSlide+xml"/>
  <Override PartName="/ppt/tags/tag3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32.xml" ContentType="application/vnd.openxmlformats-officedocument.presentationml.tags+xml"/>
  <Override PartName="/ppt/notesSlides/notesSlide5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5.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66.xml" ContentType="application/vnd.openxmlformats-officedocument.presentationml.notesSlide+xml"/>
  <Override PartName="/ppt/tags/tag38.xml" ContentType="application/vnd.openxmlformats-officedocument.presentationml.tags+xml"/>
  <Override PartName="/ppt/notesSlides/notesSlide67.xml" ContentType="application/vnd.openxmlformats-officedocument.presentationml.notesSlide+xml"/>
  <Override PartName="/ppt/tags/tag39.xml" ContentType="application/vnd.openxmlformats-officedocument.presentationml.tags+xml"/>
  <Override PartName="/ppt/notesSlides/notesSlide68.xml" ContentType="application/vnd.openxmlformats-officedocument.presentationml.notesSlide+xml"/>
  <Override PartName="/ppt/tags/tag40.xml" ContentType="application/vnd.openxmlformats-officedocument.presentationml.tags+xml"/>
  <Override PartName="/ppt/notesSlides/notesSlide6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0.xml" ContentType="application/vnd.openxmlformats-officedocument.presentationml.notesSlide+xml"/>
  <Override PartName="/ppt/tags/tag46.xml" ContentType="application/vnd.openxmlformats-officedocument.presentationml.tags+xml"/>
  <Override PartName="/ppt/notesSlides/notesSlide71.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tags/tag48.xml" ContentType="application/vnd.openxmlformats-officedocument.presentationml.tags+xml"/>
  <Override PartName="/ppt/notesSlides/notesSlide73.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4.xml" ContentType="application/vnd.openxmlformats-officedocument.presentationml.notesSlide+xml"/>
  <Override PartName="/ppt/tags/tag58.xml" ContentType="application/vnd.openxmlformats-officedocument.presentationml.tags+xml"/>
  <Override PartName="/ppt/notesSlides/notesSlide8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62.xml" ContentType="application/vnd.openxmlformats-officedocument.presentationml.tags+xml"/>
  <Override PartName="/ppt/notesSlides/notesSlide92.xml" ContentType="application/vnd.openxmlformats-officedocument.presentationml.notesSlide+xml"/>
  <Override PartName="/ppt/tags/tag63.xml" ContentType="application/vnd.openxmlformats-officedocument.presentationml.tags+xml"/>
  <Override PartName="/ppt/notesSlides/notesSlide93.xml" ContentType="application/vnd.openxmlformats-officedocument.presentationml.notesSlide+xml"/>
  <Override PartName="/ppt/tags/tag64.xml" ContentType="application/vnd.openxmlformats-officedocument.presentationml.tags+xml"/>
  <Override PartName="/ppt/notesSlides/notesSlide94.xml" ContentType="application/vnd.openxmlformats-officedocument.presentationml.notesSlide+xml"/>
  <Override PartName="/ppt/tags/tag65.xml" ContentType="application/vnd.openxmlformats-officedocument.presentationml.tags+xml"/>
  <Override PartName="/ppt/notesSlides/notesSlide95.xml" ContentType="application/vnd.openxmlformats-officedocument.presentationml.notesSlide+xml"/>
  <Override PartName="/ppt/tags/tag66.xml" ContentType="application/vnd.openxmlformats-officedocument.presentationml.tags+xml"/>
  <Override PartName="/ppt/notesSlides/notesSlide96.xml" ContentType="application/vnd.openxmlformats-officedocument.presentationml.notesSlide+xml"/>
  <Override PartName="/ppt/tags/tag67.xml" ContentType="application/vnd.openxmlformats-officedocument.presentationml.tags+xml"/>
  <Override PartName="/ppt/notesSlides/notesSlide97.xml" ContentType="application/vnd.openxmlformats-officedocument.presentationml.notesSlide+xml"/>
  <Override PartName="/ppt/tags/tag68.xml" ContentType="application/vnd.openxmlformats-officedocument.presentationml.tags+xml"/>
  <Override PartName="/ppt/notesSlides/notesSlide98.xml" ContentType="application/vnd.openxmlformats-officedocument.presentationml.notesSlide+xml"/>
  <Override PartName="/ppt/tags/tag69.xml" ContentType="application/vnd.openxmlformats-officedocument.presentationml.tags+xml"/>
  <Override PartName="/ppt/notesSlides/notesSlide99.xml" ContentType="application/vnd.openxmlformats-officedocument.presentationml.notesSlide+xml"/>
  <Override PartName="/ppt/tags/tag70.xml" ContentType="application/vnd.openxmlformats-officedocument.presentationml.tags+xml"/>
  <Override PartName="/ppt/notesSlides/notesSlide100.xml" ContentType="application/vnd.openxmlformats-officedocument.presentationml.notesSlide+xml"/>
  <Override PartName="/ppt/tags/tag71.xml" ContentType="application/vnd.openxmlformats-officedocument.presentationml.tags+xml"/>
  <Override PartName="/ppt/notesSlides/notesSlide101.xml" ContentType="application/vnd.openxmlformats-officedocument.presentationml.notesSlide+xml"/>
  <Override PartName="/ppt/tags/tag72.xml" ContentType="application/vnd.openxmlformats-officedocument.presentationml.tags+xml"/>
  <Override PartName="/ppt/notesSlides/notesSlide102.xml" ContentType="application/vnd.openxmlformats-officedocument.presentationml.notesSlide+xml"/>
  <Override PartName="/ppt/tags/tag73.xml" ContentType="application/vnd.openxmlformats-officedocument.presentationml.tags+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5602" r:id="rId1"/>
  </p:sldMasterIdLst>
  <p:notesMasterIdLst>
    <p:notesMasterId r:id="rId105"/>
  </p:notesMasterIdLst>
  <p:handoutMasterIdLst>
    <p:handoutMasterId r:id="rId106"/>
  </p:handoutMasterIdLst>
  <p:sldIdLst>
    <p:sldId id="737" r:id="rId2"/>
    <p:sldId id="742" r:id="rId3"/>
    <p:sldId id="677" r:id="rId4"/>
    <p:sldId id="665" r:id="rId5"/>
    <p:sldId id="666" r:id="rId6"/>
    <p:sldId id="667" r:id="rId7"/>
    <p:sldId id="668" r:id="rId8"/>
    <p:sldId id="669" r:id="rId9"/>
    <p:sldId id="670" r:id="rId10"/>
    <p:sldId id="671" r:id="rId11"/>
    <p:sldId id="672" r:id="rId12"/>
    <p:sldId id="673" r:id="rId13"/>
    <p:sldId id="674" r:id="rId14"/>
    <p:sldId id="675" r:id="rId15"/>
    <p:sldId id="643" r:id="rId16"/>
    <p:sldId id="644" r:id="rId17"/>
    <p:sldId id="743" r:id="rId18"/>
    <p:sldId id="741" r:id="rId19"/>
    <p:sldId id="542" r:id="rId20"/>
    <p:sldId id="582" r:id="rId21"/>
    <p:sldId id="583" r:id="rId22"/>
    <p:sldId id="642" r:id="rId23"/>
    <p:sldId id="678" r:id="rId24"/>
    <p:sldId id="728" r:id="rId25"/>
    <p:sldId id="584" r:id="rId26"/>
    <p:sldId id="648" r:id="rId27"/>
    <p:sldId id="681" r:id="rId28"/>
    <p:sldId id="649" r:id="rId29"/>
    <p:sldId id="645" r:id="rId30"/>
    <p:sldId id="650" r:id="rId31"/>
    <p:sldId id="651" r:id="rId32"/>
    <p:sldId id="788" r:id="rId33"/>
    <p:sldId id="789" r:id="rId34"/>
    <p:sldId id="790" r:id="rId35"/>
    <p:sldId id="545" r:id="rId36"/>
    <p:sldId id="544" r:id="rId37"/>
    <p:sldId id="554" r:id="rId38"/>
    <p:sldId id="555" r:id="rId39"/>
    <p:sldId id="556" r:id="rId40"/>
    <p:sldId id="558" r:id="rId41"/>
    <p:sldId id="559" r:id="rId42"/>
    <p:sldId id="744" r:id="rId43"/>
    <p:sldId id="740" r:id="rId44"/>
    <p:sldId id="561" r:id="rId45"/>
    <p:sldId id="562" r:id="rId46"/>
    <p:sldId id="590" r:id="rId47"/>
    <p:sldId id="653" r:id="rId48"/>
    <p:sldId id="589" r:id="rId49"/>
    <p:sldId id="654" r:id="rId50"/>
    <p:sldId id="655" r:id="rId51"/>
    <p:sldId id="656" r:id="rId52"/>
    <p:sldId id="570" r:id="rId53"/>
    <p:sldId id="571" r:id="rId54"/>
    <p:sldId id="569" r:id="rId55"/>
    <p:sldId id="745" r:id="rId56"/>
    <p:sldId id="739" r:id="rId57"/>
    <p:sldId id="525" r:id="rId58"/>
    <p:sldId id="596" r:id="rId59"/>
    <p:sldId id="597" r:id="rId60"/>
    <p:sldId id="657" r:id="rId61"/>
    <p:sldId id="696" r:id="rId62"/>
    <p:sldId id="697" r:id="rId63"/>
    <p:sldId id="698" r:id="rId64"/>
    <p:sldId id="611" r:id="rId65"/>
    <p:sldId id="659" r:id="rId66"/>
    <p:sldId id="605" r:id="rId67"/>
    <p:sldId id="727" r:id="rId68"/>
    <p:sldId id="663" r:id="rId69"/>
    <p:sldId id="664" r:id="rId70"/>
    <p:sldId id="598" r:id="rId71"/>
    <p:sldId id="607" r:id="rId72"/>
    <p:sldId id="608" r:id="rId73"/>
    <p:sldId id="731" r:id="rId74"/>
    <p:sldId id="738" r:id="rId75"/>
    <p:sldId id="695" r:id="rId76"/>
    <p:sldId id="527" r:id="rId77"/>
    <p:sldId id="622" r:id="rId78"/>
    <p:sldId id="660" r:id="rId79"/>
    <p:sldId id="699" r:id="rId80"/>
    <p:sldId id="700" r:id="rId81"/>
    <p:sldId id="701" r:id="rId82"/>
    <p:sldId id="540" r:id="rId83"/>
    <p:sldId id="661" r:id="rId84"/>
    <p:sldId id="529" r:id="rId85"/>
    <p:sldId id="623" r:id="rId86"/>
    <p:sldId id="624" r:id="rId87"/>
    <p:sldId id="625" r:id="rId88"/>
    <p:sldId id="702" r:id="rId89"/>
    <p:sldId id="705" r:id="rId90"/>
    <p:sldId id="704" r:id="rId91"/>
    <p:sldId id="557" r:id="rId92"/>
    <p:sldId id="732" r:id="rId93"/>
    <p:sldId id="734" r:id="rId94"/>
    <p:sldId id="707" r:id="rId95"/>
    <p:sldId id="710" r:id="rId96"/>
    <p:sldId id="711" r:id="rId97"/>
    <p:sldId id="713" r:id="rId98"/>
    <p:sldId id="715" r:id="rId99"/>
    <p:sldId id="717" r:id="rId100"/>
    <p:sldId id="719" r:id="rId101"/>
    <p:sldId id="721" r:id="rId102"/>
    <p:sldId id="723" r:id="rId103"/>
    <p:sldId id="725" r:id="rId104"/>
  </p:sldIdLst>
  <p:sldSz cx="9144000" cy="6858000" type="screen4x3"/>
  <p:notesSz cx="6985000" cy="9271000"/>
  <p:embeddedFontLst>
    <p:embeddedFont>
      <p:font typeface="MS PGothic" panose="020B0600070205080204" pitchFamily="34" charset="-128"/>
      <p:regular r:id="rId107"/>
    </p:embeddedFont>
    <p:embeddedFont>
      <p:font typeface="Monotype Sorts" panose="05010101010101010101" pitchFamily="2" charset="2"/>
      <p:regular r:id="rId108"/>
    </p:embeddedFont>
    <p:embeddedFont>
      <p:font typeface="Arial Rounded MT Bold" panose="020F0704030504030204" pitchFamily="34" charset="0"/>
      <p:regular r:id="rId109"/>
    </p:embeddedFont>
    <p:embeddedFont>
      <p:font typeface="SAS Monospace" panose="020B0609020202020204" pitchFamily="49" charset="0"/>
      <p:regular r:id="rId110"/>
    </p:embeddedFont>
    <p:embeddedFont>
      <p:font typeface="Arial Narrow" panose="020B0606020202030204" pitchFamily="34" charset="0"/>
      <p:regular r:id="rId111"/>
      <p:bold r:id="rId112"/>
      <p:italic r:id="rId113"/>
      <p:boldItalic r:id="rId114"/>
    </p:embeddedFont>
    <p:embeddedFont>
      <p:font typeface="MS PGothic" panose="020B0600070205080204" pitchFamily="34" charset="-128"/>
      <p:regular r:id="rId107"/>
    </p:embeddedFont>
    <p:embeddedFont>
      <p:font typeface="Comic Sans MS" panose="030F0702030302020204" pitchFamily="66" charset="0"/>
      <p:regular r:id="rId115"/>
      <p:bold r:id="rId116"/>
    </p:embeddedFont>
  </p:embeddedFontLst>
  <p:custDataLst>
    <p:tags r:id="rId117"/>
  </p:custDataLst>
  <p:defaultTextStyle>
    <a:defPPr>
      <a:defRPr lang="en-US"/>
    </a:defPPr>
    <a:lvl1pPr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1pPr>
    <a:lvl2pPr marL="4572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2pPr>
    <a:lvl3pPr marL="9144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3pPr>
    <a:lvl4pPr marL="13716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4pPr>
    <a:lvl5pPr marL="1828800" algn="l" rtl="0" fontAlgn="base">
      <a:spcBef>
        <a:spcPct val="0"/>
      </a:spcBef>
      <a:spcAft>
        <a:spcPct val="0"/>
      </a:spcAft>
      <a:buNone/>
      <a:defRPr kumimoji="0" lang="en-US" sz="2400" b="0" i="0" u="none" kern="1200" baseline="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2" orient="horz" pos="3288" userDrawn="1">
          <p15:clr>
            <a:srgbClr val="A4A3A4"/>
          </p15:clr>
        </p15:guide>
        <p15:guide id="3" orient="horz" pos="539" userDrawn="1">
          <p15:clr>
            <a:srgbClr val="A4A3A4"/>
          </p15:clr>
        </p15:guide>
        <p15:guide id="4" pos="984" userDrawn="1">
          <p15:clr>
            <a:srgbClr val="A4A3A4"/>
          </p15:clr>
        </p15:guide>
        <p15:guide id="5" pos="432" userDrawn="1">
          <p15:clr>
            <a:srgbClr val="A4A3A4"/>
          </p15:clr>
        </p15:guide>
      </p15:sldGuideLst>
    </p:ext>
    <p:ext uri="{2D200454-40CA-4A62-9FC3-DE9A4176ACB9}">
      <p15:notesGuideLst xmlns:p15="http://schemas.microsoft.com/office/powerpoint/2012/main">
        <p15:guide id="1" orient="horz" pos="2920">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6600"/>
    <a:srgbClr val="800080"/>
    <a:srgbClr val="008080"/>
    <a:srgbClr val="990033"/>
    <a:srgbClr val="FFFFFF"/>
    <a:srgbClr val="000000"/>
    <a:srgbClr val="0070C0"/>
    <a:srgbClr val="080000"/>
    <a:srgbClr val="0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50" autoAdjust="0"/>
    <p:restoredTop sz="83130" autoAdjust="0"/>
  </p:normalViewPr>
  <p:slideViewPr>
    <p:cSldViewPr snapToGrid="0">
      <p:cViewPr varScale="1">
        <p:scale>
          <a:sx n="63" d="100"/>
          <a:sy n="63" d="100"/>
        </p:scale>
        <p:origin x="1696" y="64"/>
      </p:cViewPr>
      <p:guideLst>
        <p:guide orient="horz" pos="3288"/>
        <p:guide orient="horz" pos="539"/>
        <p:guide pos="984"/>
        <p:guide pos="432"/>
      </p:guideLst>
    </p:cSldViewPr>
  </p:slideViewPr>
  <p:notesTextViewPr>
    <p:cViewPr>
      <p:scale>
        <a:sx n="100" d="100"/>
        <a:sy n="100" d="100"/>
      </p:scale>
      <p:origin x="0" y="0"/>
    </p:cViewPr>
  </p:notesTextViewPr>
  <p:sorterViewPr>
    <p:cViewPr varScale="1">
      <p:scale>
        <a:sx n="1" d="1"/>
        <a:sy n="1" d="1"/>
      </p:scale>
      <p:origin x="0" y="-22502"/>
    </p:cViewPr>
  </p:sorterViewPr>
  <p:notesViewPr>
    <p:cSldViewPr snapToGrid="0">
      <p:cViewPr varScale="1">
        <p:scale>
          <a:sx n="65" d="100"/>
          <a:sy n="65" d="100"/>
        </p:scale>
        <p:origin x="2578" y="48"/>
      </p:cViewPr>
      <p:guideLst>
        <p:guide orient="horz" pos="2920"/>
        <p:guide pos="22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gs" Target="tags/tag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13" Type="http://schemas.openxmlformats.org/officeDocument/2006/relationships/font" Target="fonts/font7.fntdata"/><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14" Type="http://schemas.openxmlformats.org/officeDocument/2006/relationships/font" Target="fonts/font8.fntdata"/><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6DBDE23B-56A0-416F-AA44-7148B1DA6F37}" type="datetimeFigureOut">
              <a:rPr lang="en-US" smtClean="0"/>
              <a:t>2/16/2018</a:t>
            </a:fld>
            <a:endParaRPr lang="en-US" dirty="0"/>
          </a:p>
        </p:txBody>
      </p:sp>
      <p:sp>
        <p:nvSpPr>
          <p:cNvPr id="4" name="Footer Placeholder 3"/>
          <p:cNvSpPr>
            <a:spLocks noGrp="1"/>
          </p:cNvSpPr>
          <p:nvPr>
            <p:ph type="ftr" sz="quarter" idx="2"/>
          </p:nvPr>
        </p:nvSpPr>
        <p:spPr>
          <a:xfrm>
            <a:off x="0" y="8805863"/>
            <a:ext cx="3027363"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56050" y="8805863"/>
            <a:ext cx="3027363" cy="463550"/>
          </a:xfrm>
          <a:prstGeom prst="rect">
            <a:avLst/>
          </a:prstGeom>
        </p:spPr>
        <p:txBody>
          <a:bodyPr vert="horz" lIns="91440" tIns="45720" rIns="91440" bIns="45720" rtlCol="0" anchor="b"/>
          <a:lstStyle>
            <a:lvl1pPr algn="r">
              <a:defRPr sz="1200"/>
            </a:lvl1pPr>
          </a:lstStyle>
          <a:p>
            <a:fld id="{E6A7FC33-48D0-4466-BD5A-A29F0E94AEF4}" type="slidenum">
              <a:rPr lang="en-US" smtClean="0"/>
              <a:t>‹#›</a:t>
            </a:fld>
            <a:endParaRPr lang="en-US" dirty="0"/>
          </a:p>
        </p:txBody>
      </p:sp>
    </p:spTree>
    <p:extLst>
      <p:ext uri="{BB962C8B-B14F-4D97-AF65-F5344CB8AC3E}">
        <p14:creationId xmlns:p14="http://schemas.microsoft.com/office/powerpoint/2010/main" val="2487135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defTabSz="928688" eaLnBrk="1" hangingPunct="1">
              <a:defRPr sz="1200">
                <a:latin typeface="Times New Roman" panose="02020603050405020304" pitchFamily="18" charset="0"/>
              </a:defRPr>
            </a:lvl1pPr>
          </a:lstStyle>
          <a:p>
            <a:pPr>
              <a:defRPr/>
            </a:pPr>
            <a:endParaRPr lang="en-US" dirty="0"/>
          </a:p>
        </p:txBody>
      </p:sp>
      <p:sp>
        <p:nvSpPr>
          <p:cNvPr id="84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r" defTabSz="928688" eaLnBrk="1" hangingPunct="1">
              <a:defRPr sz="1200">
                <a:latin typeface="Times New Roman" panose="02020603050405020304" pitchFamily="18" charset="0"/>
              </a:defRPr>
            </a:lvl1pPr>
          </a:lstStyle>
          <a:p>
            <a:pPr>
              <a:defRPr/>
            </a:pPr>
            <a:endParaRPr lang="en-US" dirty="0"/>
          </a:p>
        </p:txBody>
      </p:sp>
      <p:sp>
        <p:nvSpPr>
          <p:cNvPr id="1187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4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defTabSz="928688" eaLnBrk="1" hangingPunct="1">
              <a:defRPr sz="1200">
                <a:latin typeface="Times New Roman" panose="02020603050405020304" pitchFamily="18" charset="0"/>
              </a:defRPr>
            </a:lvl1pPr>
          </a:lstStyle>
          <a:p>
            <a:pPr>
              <a:defRPr/>
            </a:pPr>
            <a:endParaRPr lang="en-US" dirty="0"/>
          </a:p>
        </p:txBody>
      </p:sp>
      <p:sp>
        <p:nvSpPr>
          <p:cNvPr id="84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r" defTabSz="928688" eaLnBrk="1" hangingPunct="1">
              <a:defRPr sz="1200" smtClean="0">
                <a:latin typeface="Times New Roman" panose="02020603050405020304" pitchFamily="18" charset="0"/>
              </a:defRPr>
            </a:lvl1pPr>
          </a:lstStyle>
          <a:p>
            <a:pPr>
              <a:defRPr/>
            </a:pPr>
            <a:fld id="{ED4FB0D5-B645-406E-A892-EBE7D97F6656}" type="slidenum">
              <a:rPr lang="en-US" smtClean="0"/>
              <a:pPr>
                <a:defRPr/>
              </a:pPr>
              <a:t>‹#›</a:t>
            </a:fld>
            <a:endParaRPr lang="en-US" dirty="0"/>
          </a:p>
        </p:txBody>
      </p:sp>
    </p:spTree>
    <p:extLst>
      <p:ext uri="{BB962C8B-B14F-4D97-AF65-F5344CB8AC3E}">
        <p14:creationId xmlns:p14="http://schemas.microsoft.com/office/powerpoint/2010/main" val="32123167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1</a:t>
            </a:fld>
            <a:endParaRPr lang="en-US" sz="1200" dirty="0"/>
          </a:p>
        </p:txBody>
      </p:sp>
    </p:spTree>
    <p:extLst>
      <p:ext uri="{BB962C8B-B14F-4D97-AF65-F5344CB8AC3E}">
        <p14:creationId xmlns:p14="http://schemas.microsoft.com/office/powerpoint/2010/main" val="15321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10</a:t>
            </a:fld>
            <a:endParaRPr lang="en-US" dirty="0"/>
          </a:p>
        </p:txBody>
      </p:sp>
    </p:spTree>
    <p:extLst>
      <p:ext uri="{BB962C8B-B14F-4D97-AF65-F5344CB8AC3E}">
        <p14:creationId xmlns:p14="http://schemas.microsoft.com/office/powerpoint/2010/main" val="36895773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E179A589-D8B9-4FF7-80DC-AF9F7D964DF0}" type="slidenum">
              <a:rPr lang="en-US" sz="1200"/>
              <a:pPr/>
              <a:t>100</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r>
              <a:rPr lang="en-US" dirty="0"/>
              <a:t>Because the columns in both tables correspond, no columns are removed. The ALL keyword instructs PROC SQL to retain all duplicate rows in the results.</a:t>
            </a:r>
          </a:p>
          <a:p>
            <a:endParaRPr lang="en-US" dirty="0"/>
          </a:p>
          <a:p>
            <a:endParaRPr lang="en-US" dirty="0"/>
          </a:p>
        </p:txBody>
      </p:sp>
    </p:spTree>
    <p:extLst>
      <p:ext uri="{BB962C8B-B14F-4D97-AF65-F5344CB8AC3E}">
        <p14:creationId xmlns:p14="http://schemas.microsoft.com/office/powerpoint/2010/main" val="2127563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A29016C-E4CA-46D6-893E-B195CA839086}" type="slidenum">
              <a:rPr lang="en-US" sz="1200"/>
              <a:pPr/>
              <a:t>101</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When the CORRESPONDING keyword is used with EXCEPT and INTERSECT, it instructs PROC SQL to align columns that the query results have in common. The OUTER UNION CORR aligns by like column names in both tables and includes columns that do not have the same name in both tables. </a:t>
            </a:r>
            <a:endParaRPr lang="en-US" dirty="0"/>
          </a:p>
          <a:p>
            <a:endParaRPr lang="en-US" b="1" dirty="0"/>
          </a:p>
          <a:p>
            <a:endParaRPr lang="en-US" dirty="0"/>
          </a:p>
        </p:txBody>
      </p:sp>
    </p:spTree>
    <p:extLst>
      <p:ext uri="{BB962C8B-B14F-4D97-AF65-F5344CB8AC3E}">
        <p14:creationId xmlns:p14="http://schemas.microsoft.com/office/powerpoint/2010/main" val="30637380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977A17C4-3C36-4147-9819-E5AB0B55EC77}" type="slidenum">
              <a:rPr lang="en-US" sz="1200"/>
              <a:pPr/>
              <a:t>102</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Not using the keyword ALL is generally less efficient because it requires PROC SQL to make an extra pass through the data to eliminate duplicate rows.</a:t>
            </a:r>
          </a:p>
          <a:p>
            <a:endParaRPr lang="en-US" dirty="0"/>
          </a:p>
        </p:txBody>
      </p:sp>
    </p:spTree>
    <p:extLst>
      <p:ext uri="{BB962C8B-B14F-4D97-AF65-F5344CB8AC3E}">
        <p14:creationId xmlns:p14="http://schemas.microsoft.com/office/powerpoint/2010/main" val="1475430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2BB2C375-AD4E-4D1F-BD74-78EF17719E8B}" type="slidenum">
              <a:rPr lang="en-US" sz="1200"/>
              <a:pPr/>
              <a:t>103</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True</a:t>
            </a:r>
          </a:p>
          <a:p>
            <a:endParaRPr lang="en-US" dirty="0"/>
          </a:p>
          <a:p>
            <a:endParaRPr lang="en-US" dirty="0"/>
          </a:p>
        </p:txBody>
      </p:sp>
    </p:spTree>
    <p:extLst>
      <p:ext uri="{BB962C8B-B14F-4D97-AF65-F5344CB8AC3E}">
        <p14:creationId xmlns:p14="http://schemas.microsoft.com/office/powerpoint/2010/main" val="383816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11</a:t>
            </a:fld>
            <a:endParaRPr lang="en-US" dirty="0"/>
          </a:p>
        </p:txBody>
      </p:sp>
    </p:spTree>
    <p:extLst>
      <p:ext uri="{BB962C8B-B14F-4D97-AF65-F5344CB8AC3E}">
        <p14:creationId xmlns:p14="http://schemas.microsoft.com/office/powerpoint/2010/main" val="183672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12</a:t>
            </a:fld>
            <a:endParaRPr lang="en-US" dirty="0"/>
          </a:p>
        </p:txBody>
      </p:sp>
    </p:spTree>
    <p:extLst>
      <p:ext uri="{BB962C8B-B14F-4D97-AF65-F5344CB8AC3E}">
        <p14:creationId xmlns:p14="http://schemas.microsoft.com/office/powerpoint/2010/main" val="61041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13</a:t>
            </a:fld>
            <a:endParaRPr lang="en-US" dirty="0"/>
          </a:p>
        </p:txBody>
      </p:sp>
    </p:spTree>
    <p:extLst>
      <p:ext uri="{BB962C8B-B14F-4D97-AF65-F5344CB8AC3E}">
        <p14:creationId xmlns:p14="http://schemas.microsoft.com/office/powerpoint/2010/main" val="37069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14</a:t>
            </a:fld>
            <a:endParaRPr lang="en-US" dirty="0"/>
          </a:p>
        </p:txBody>
      </p:sp>
    </p:spTree>
    <p:extLst>
      <p:ext uri="{BB962C8B-B14F-4D97-AF65-F5344CB8AC3E}">
        <p14:creationId xmlns:p14="http://schemas.microsoft.com/office/powerpoint/2010/main" val="1655500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89B67A7B-6EB9-459F-BC51-F4E3B359EA7E}" type="slidenum">
              <a:rPr lang="en-US" sz="1200"/>
              <a:pPr/>
              <a:t>15</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290377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89B67A7B-6EB9-459F-BC51-F4E3B359EA7E}" type="slidenum">
              <a:rPr lang="en-US" sz="1200"/>
              <a:pPr/>
              <a:t>16</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270313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17</a:t>
            </a:fld>
            <a:endParaRPr lang="en-US" sz="1200" dirty="0">
              <a:solidFill>
                <a:prstClr val="black"/>
              </a:solidFill>
            </a:endParaRPr>
          </a:p>
        </p:txBody>
      </p:sp>
    </p:spTree>
    <p:extLst>
      <p:ext uri="{BB962C8B-B14F-4D97-AF65-F5344CB8AC3E}">
        <p14:creationId xmlns:p14="http://schemas.microsoft.com/office/powerpoint/2010/main" val="487944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18</a:t>
            </a:fld>
            <a:endParaRPr lang="en-US" sz="1200" dirty="0"/>
          </a:p>
        </p:txBody>
      </p:sp>
    </p:spTree>
    <p:extLst>
      <p:ext uri="{BB962C8B-B14F-4D97-AF65-F5344CB8AC3E}">
        <p14:creationId xmlns:p14="http://schemas.microsoft.com/office/powerpoint/2010/main" val="293722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19</a:t>
            </a:fld>
            <a:endParaRPr lang="en-US" dirty="0"/>
          </a:p>
        </p:txBody>
      </p:sp>
    </p:spTree>
    <p:extLst>
      <p:ext uri="{BB962C8B-B14F-4D97-AF65-F5344CB8AC3E}">
        <p14:creationId xmlns:p14="http://schemas.microsoft.com/office/powerpoint/2010/main" val="371119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2</a:t>
            </a:fld>
            <a:endParaRPr lang="en-US" sz="1200" dirty="0"/>
          </a:p>
        </p:txBody>
      </p:sp>
    </p:spTree>
    <p:extLst>
      <p:ext uri="{BB962C8B-B14F-4D97-AF65-F5344CB8AC3E}">
        <p14:creationId xmlns:p14="http://schemas.microsoft.com/office/powerpoint/2010/main" val="2642559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20</a:t>
            </a:fld>
            <a:endParaRPr lang="en-US" dirty="0"/>
          </a:p>
        </p:txBody>
      </p:sp>
    </p:spTree>
    <p:extLst>
      <p:ext uri="{BB962C8B-B14F-4D97-AF65-F5344CB8AC3E}">
        <p14:creationId xmlns:p14="http://schemas.microsoft.com/office/powerpoint/2010/main" val="3840134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21</a:t>
            </a:fld>
            <a:endParaRPr lang="en-US" dirty="0"/>
          </a:p>
        </p:txBody>
      </p:sp>
    </p:spTree>
    <p:extLst>
      <p:ext uri="{BB962C8B-B14F-4D97-AF65-F5344CB8AC3E}">
        <p14:creationId xmlns:p14="http://schemas.microsoft.com/office/powerpoint/2010/main" val="2922240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22</a:t>
            </a:fld>
            <a:endParaRPr lang="en-US" dirty="0"/>
          </a:p>
        </p:txBody>
      </p:sp>
    </p:spTree>
    <p:extLst>
      <p:ext uri="{BB962C8B-B14F-4D97-AF65-F5344CB8AC3E}">
        <p14:creationId xmlns:p14="http://schemas.microsoft.com/office/powerpoint/2010/main" val="76959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23</a:t>
            </a:fld>
            <a:endParaRPr lang="en-US" dirty="0"/>
          </a:p>
        </p:txBody>
      </p:sp>
    </p:spTree>
    <p:extLst>
      <p:ext uri="{BB962C8B-B14F-4D97-AF65-F5344CB8AC3E}">
        <p14:creationId xmlns:p14="http://schemas.microsoft.com/office/powerpoint/2010/main" val="428361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24</a:t>
            </a:fld>
            <a:endParaRPr lang="en-US" dirty="0"/>
          </a:p>
        </p:txBody>
      </p:sp>
    </p:spTree>
    <p:extLst>
      <p:ext uri="{BB962C8B-B14F-4D97-AF65-F5344CB8AC3E}">
        <p14:creationId xmlns:p14="http://schemas.microsoft.com/office/powerpoint/2010/main" val="428361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25</a:t>
            </a:fld>
            <a:endParaRPr lang="en-US" dirty="0"/>
          </a:p>
        </p:txBody>
      </p:sp>
    </p:spTree>
    <p:extLst>
      <p:ext uri="{BB962C8B-B14F-4D97-AF65-F5344CB8AC3E}">
        <p14:creationId xmlns:p14="http://schemas.microsoft.com/office/powerpoint/2010/main" val="3222579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26</a:t>
            </a:fld>
            <a:endParaRPr lang="en-US" dirty="0"/>
          </a:p>
        </p:txBody>
      </p:sp>
    </p:spTree>
    <p:extLst>
      <p:ext uri="{BB962C8B-B14F-4D97-AF65-F5344CB8AC3E}">
        <p14:creationId xmlns:p14="http://schemas.microsoft.com/office/powerpoint/2010/main" val="3374262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27</a:t>
            </a:fld>
            <a:endParaRPr lang="en-US" dirty="0"/>
          </a:p>
        </p:txBody>
      </p:sp>
    </p:spTree>
    <p:extLst>
      <p:ext uri="{BB962C8B-B14F-4D97-AF65-F5344CB8AC3E}">
        <p14:creationId xmlns:p14="http://schemas.microsoft.com/office/powerpoint/2010/main" val="446118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28</a:t>
            </a:fld>
            <a:endParaRPr lang="en-US" dirty="0"/>
          </a:p>
        </p:txBody>
      </p:sp>
    </p:spTree>
    <p:extLst>
      <p:ext uri="{BB962C8B-B14F-4D97-AF65-F5344CB8AC3E}">
        <p14:creationId xmlns:p14="http://schemas.microsoft.com/office/powerpoint/2010/main" val="702493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29</a:t>
            </a:fld>
            <a:endParaRPr lang="en-US" dirty="0"/>
          </a:p>
        </p:txBody>
      </p:sp>
    </p:spTree>
    <p:extLst>
      <p:ext uri="{BB962C8B-B14F-4D97-AF65-F5344CB8AC3E}">
        <p14:creationId xmlns:p14="http://schemas.microsoft.com/office/powerpoint/2010/main" val="24015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a:t>
            </a:fld>
            <a:endParaRPr lang="en-US" dirty="0"/>
          </a:p>
        </p:txBody>
      </p:sp>
    </p:spTree>
    <p:extLst>
      <p:ext uri="{BB962C8B-B14F-4D97-AF65-F5344CB8AC3E}">
        <p14:creationId xmlns:p14="http://schemas.microsoft.com/office/powerpoint/2010/main" val="371119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30</a:t>
            </a:fld>
            <a:endParaRPr lang="en-US" dirty="0"/>
          </a:p>
        </p:txBody>
      </p:sp>
    </p:spTree>
    <p:extLst>
      <p:ext uri="{BB962C8B-B14F-4D97-AF65-F5344CB8AC3E}">
        <p14:creationId xmlns:p14="http://schemas.microsoft.com/office/powerpoint/2010/main" val="2715499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31</a:t>
            </a:fld>
            <a:endParaRPr lang="en-US" dirty="0"/>
          </a:p>
        </p:txBody>
      </p:sp>
    </p:spTree>
    <p:extLst>
      <p:ext uri="{BB962C8B-B14F-4D97-AF65-F5344CB8AC3E}">
        <p14:creationId xmlns:p14="http://schemas.microsoft.com/office/powerpoint/2010/main" val="286571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32</a:t>
            </a:fld>
            <a:endParaRPr lang="en-US" dirty="0"/>
          </a:p>
        </p:txBody>
      </p:sp>
    </p:spTree>
    <p:extLst>
      <p:ext uri="{BB962C8B-B14F-4D97-AF65-F5344CB8AC3E}">
        <p14:creationId xmlns:p14="http://schemas.microsoft.com/office/powerpoint/2010/main" val="3678400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33</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1526361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61A3C8-2318-4C27-9A33-DD6CBF1BDB4F}" type="slidenum">
              <a:rPr lang="en-US" sz="1200"/>
              <a:pPr/>
              <a:t>34</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3484873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35</a:t>
            </a:fld>
            <a:endParaRPr lang="en-US" dirty="0"/>
          </a:p>
        </p:txBody>
      </p:sp>
    </p:spTree>
    <p:extLst>
      <p:ext uri="{BB962C8B-B14F-4D97-AF65-F5344CB8AC3E}">
        <p14:creationId xmlns:p14="http://schemas.microsoft.com/office/powerpoint/2010/main" val="3463696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CB0F6575-A624-414F-8BDC-E987211D1B00}" type="slidenum">
              <a:rPr lang="en-US" sz="1200"/>
              <a:pPr eaLnBrk="1" hangingPunct="1"/>
              <a:t>36</a:t>
            </a:fld>
            <a:endParaRPr lang="en-US" sz="1200" dirty="0"/>
          </a:p>
        </p:txBody>
      </p:sp>
    </p:spTree>
    <p:extLst>
      <p:ext uri="{BB962C8B-B14F-4D97-AF65-F5344CB8AC3E}">
        <p14:creationId xmlns:p14="http://schemas.microsoft.com/office/powerpoint/2010/main" val="592333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37</a:t>
            </a:fld>
            <a:endParaRPr lang="en-US" dirty="0"/>
          </a:p>
        </p:txBody>
      </p:sp>
    </p:spTree>
    <p:extLst>
      <p:ext uri="{BB962C8B-B14F-4D97-AF65-F5344CB8AC3E}">
        <p14:creationId xmlns:p14="http://schemas.microsoft.com/office/powerpoint/2010/main" val="1205315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728F1863-B24D-499D-B624-EA2C1557A7A4}" type="slidenum">
              <a:rPr lang="en-US" sz="1200"/>
              <a:pPr eaLnBrk="1" hangingPunct="1"/>
              <a:t>38</a:t>
            </a:fld>
            <a:endParaRPr lang="en-US" sz="1200"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s106d11</a:t>
            </a:r>
          </a:p>
        </p:txBody>
      </p:sp>
    </p:spTree>
    <p:extLst>
      <p:ext uri="{BB962C8B-B14F-4D97-AF65-F5344CB8AC3E}">
        <p14:creationId xmlns:p14="http://schemas.microsoft.com/office/powerpoint/2010/main" val="708002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39</a:t>
            </a:fld>
            <a:endParaRPr lang="en-US" dirty="0"/>
          </a:p>
        </p:txBody>
      </p:sp>
    </p:spTree>
    <p:extLst>
      <p:ext uri="{BB962C8B-B14F-4D97-AF65-F5344CB8AC3E}">
        <p14:creationId xmlns:p14="http://schemas.microsoft.com/office/powerpoint/2010/main" val="142992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4</a:t>
            </a:fld>
            <a:endParaRPr lang="en-US" dirty="0"/>
          </a:p>
        </p:txBody>
      </p:sp>
    </p:spTree>
    <p:extLst>
      <p:ext uri="{BB962C8B-B14F-4D97-AF65-F5344CB8AC3E}">
        <p14:creationId xmlns:p14="http://schemas.microsoft.com/office/powerpoint/2010/main" val="3806325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6F62DCCE-2351-446C-BF15-07F99AFFC52E}" type="slidenum">
              <a:rPr lang="en-US" sz="1200"/>
              <a:pPr eaLnBrk="1" hangingPunct="1"/>
              <a:t>40</a:t>
            </a:fld>
            <a:endParaRPr lang="en-US" sz="1200" dirty="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More efficient, because SQL doesn't take a second pass through the data to eliminate duplicates.</a:t>
            </a:r>
          </a:p>
        </p:txBody>
      </p:sp>
    </p:spTree>
    <p:extLst>
      <p:ext uri="{BB962C8B-B14F-4D97-AF65-F5344CB8AC3E}">
        <p14:creationId xmlns:p14="http://schemas.microsoft.com/office/powerpoint/2010/main" val="3494930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B76D5783-7CCB-4633-B03A-52BB0668C998}" type="slidenum">
              <a:rPr lang="en-US" sz="1200"/>
              <a:pPr eaLnBrk="1" hangingPunct="1"/>
              <a:t>41</a:t>
            </a:fld>
            <a:endParaRPr lang="en-US" sz="1200" dirty="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p:txBody>
      </p:sp>
    </p:spTree>
    <p:extLst>
      <p:ext uri="{BB962C8B-B14F-4D97-AF65-F5344CB8AC3E}">
        <p14:creationId xmlns:p14="http://schemas.microsoft.com/office/powerpoint/2010/main" val="1588163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42</a:t>
            </a:fld>
            <a:endParaRPr lang="en-US" sz="1200" dirty="0">
              <a:solidFill>
                <a:prstClr val="black"/>
              </a:solidFill>
            </a:endParaRPr>
          </a:p>
        </p:txBody>
      </p:sp>
    </p:spTree>
    <p:extLst>
      <p:ext uri="{BB962C8B-B14F-4D97-AF65-F5344CB8AC3E}">
        <p14:creationId xmlns:p14="http://schemas.microsoft.com/office/powerpoint/2010/main" val="226639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43</a:t>
            </a:fld>
            <a:endParaRPr lang="en-US" sz="1200" dirty="0"/>
          </a:p>
        </p:txBody>
      </p:sp>
    </p:spTree>
    <p:extLst>
      <p:ext uri="{BB962C8B-B14F-4D97-AF65-F5344CB8AC3E}">
        <p14:creationId xmlns:p14="http://schemas.microsoft.com/office/powerpoint/2010/main" val="3902769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44</a:t>
            </a:fld>
            <a:endParaRPr lang="en-US" dirty="0"/>
          </a:p>
        </p:txBody>
      </p:sp>
    </p:spTree>
    <p:extLst>
      <p:ext uri="{BB962C8B-B14F-4D97-AF65-F5344CB8AC3E}">
        <p14:creationId xmlns:p14="http://schemas.microsoft.com/office/powerpoint/2010/main" val="620734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5432DCE2-7D89-4E83-8E1C-99E965AB1764}" type="slidenum">
              <a:rPr lang="en-US" sz="1200"/>
              <a:pPr eaLnBrk="1" hangingPunct="1"/>
              <a:t>45</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pitchFamily="18" charset="0"/>
            </a:endParaRPr>
          </a:p>
        </p:txBody>
      </p:sp>
    </p:spTree>
    <p:extLst>
      <p:ext uri="{BB962C8B-B14F-4D97-AF65-F5344CB8AC3E}">
        <p14:creationId xmlns:p14="http://schemas.microsoft.com/office/powerpoint/2010/main" val="183270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5432DCE2-7D89-4E83-8E1C-99E965AB1764}" type="slidenum">
              <a:rPr lang="en-US" sz="1200"/>
              <a:pPr eaLnBrk="1" hangingPunct="1"/>
              <a:t>46</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pitchFamily="18" charset="0"/>
            </a:endParaRPr>
          </a:p>
        </p:txBody>
      </p:sp>
    </p:spTree>
    <p:extLst>
      <p:ext uri="{BB962C8B-B14F-4D97-AF65-F5344CB8AC3E}">
        <p14:creationId xmlns:p14="http://schemas.microsoft.com/office/powerpoint/2010/main" val="2956825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47</a:t>
            </a:fld>
            <a:endParaRPr lang="en-US" dirty="0"/>
          </a:p>
        </p:txBody>
      </p:sp>
    </p:spTree>
    <p:extLst>
      <p:ext uri="{BB962C8B-B14F-4D97-AF65-F5344CB8AC3E}">
        <p14:creationId xmlns:p14="http://schemas.microsoft.com/office/powerpoint/2010/main" val="100023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5432DCE2-7D89-4E83-8E1C-99E965AB1764}" type="slidenum">
              <a:rPr lang="en-US" sz="1200"/>
              <a:pPr eaLnBrk="1" hangingPunct="1"/>
              <a:t>48</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pitchFamily="18" charset="0"/>
            </a:endParaRPr>
          </a:p>
        </p:txBody>
      </p:sp>
    </p:spTree>
    <p:extLst>
      <p:ext uri="{BB962C8B-B14F-4D97-AF65-F5344CB8AC3E}">
        <p14:creationId xmlns:p14="http://schemas.microsoft.com/office/powerpoint/2010/main" val="20215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49</a:t>
            </a:fld>
            <a:endParaRPr lang="en-US" dirty="0"/>
          </a:p>
        </p:txBody>
      </p:sp>
    </p:spTree>
    <p:extLst>
      <p:ext uri="{BB962C8B-B14F-4D97-AF65-F5344CB8AC3E}">
        <p14:creationId xmlns:p14="http://schemas.microsoft.com/office/powerpoint/2010/main" val="248399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5</a:t>
            </a:fld>
            <a:endParaRPr lang="en-US" dirty="0"/>
          </a:p>
        </p:txBody>
      </p:sp>
    </p:spTree>
    <p:extLst>
      <p:ext uri="{BB962C8B-B14F-4D97-AF65-F5344CB8AC3E}">
        <p14:creationId xmlns:p14="http://schemas.microsoft.com/office/powerpoint/2010/main" val="1922914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5432DCE2-7D89-4E83-8E1C-99E965AB1764}" type="slidenum">
              <a:rPr lang="en-US" sz="1200"/>
              <a:pPr eaLnBrk="1" hangingPunct="1"/>
              <a:t>50</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pitchFamily="18" charset="0"/>
            </a:endParaRPr>
          </a:p>
        </p:txBody>
      </p:sp>
    </p:spTree>
    <p:extLst>
      <p:ext uri="{BB962C8B-B14F-4D97-AF65-F5344CB8AC3E}">
        <p14:creationId xmlns:p14="http://schemas.microsoft.com/office/powerpoint/2010/main" val="1359665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5432DCE2-7D89-4E83-8E1C-99E965AB1764}" type="slidenum">
              <a:rPr lang="en-US" sz="1200"/>
              <a:pPr eaLnBrk="1" hangingPunct="1"/>
              <a:t>51</a:t>
            </a:fld>
            <a:endParaRPr lang="en-US" sz="1200"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Times New Roman" pitchFamily="18" charset="0"/>
            </a:endParaRPr>
          </a:p>
        </p:txBody>
      </p:sp>
    </p:spTree>
    <p:extLst>
      <p:ext uri="{BB962C8B-B14F-4D97-AF65-F5344CB8AC3E}">
        <p14:creationId xmlns:p14="http://schemas.microsoft.com/office/powerpoint/2010/main" val="441564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3D48B9EA-2716-4582-BA19-6DB3953077CC}" type="slidenum">
              <a:rPr lang="en-US" sz="1200"/>
              <a:pPr eaLnBrk="1" hangingPunct="1"/>
              <a:t>52</a:t>
            </a:fld>
            <a:endParaRPr lang="en-US" sz="1200" dirty="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c. SET</a:t>
            </a:r>
          </a:p>
        </p:txBody>
      </p:sp>
    </p:spTree>
    <p:extLst>
      <p:ext uri="{BB962C8B-B14F-4D97-AF65-F5344CB8AC3E}">
        <p14:creationId xmlns:p14="http://schemas.microsoft.com/office/powerpoint/2010/main" val="1342153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F2ED34F2-3FD1-4B64-956A-1F2A1979F5CE}" type="slidenum">
              <a:rPr lang="en-US" sz="1200"/>
              <a:pPr eaLnBrk="1" hangingPunct="1"/>
              <a:t>53</a:t>
            </a:fld>
            <a:endParaRPr lang="en-US" sz="1200" dirty="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a:p>
            <a:pPr eaLnBrk="1" hangingPunct="1"/>
            <a:endParaRPr lang="en-US" dirty="0">
              <a:latin typeface="Times New Roman" pitchFamily="18" charset="0"/>
            </a:endParaRPr>
          </a:p>
        </p:txBody>
      </p:sp>
    </p:spTree>
    <p:extLst>
      <p:ext uri="{BB962C8B-B14F-4D97-AF65-F5344CB8AC3E}">
        <p14:creationId xmlns:p14="http://schemas.microsoft.com/office/powerpoint/2010/main" val="4093906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7CF4996E-3EE1-4206-B9D4-BDB9D5A6431C}" type="slidenum">
              <a:rPr lang="en-US" sz="1200"/>
              <a:pPr eaLnBrk="1" hangingPunct="1"/>
              <a:t>54</a:t>
            </a:fld>
            <a:endParaRPr lang="en-US" sz="1200" dirty="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s106d06</a:t>
            </a:r>
          </a:p>
        </p:txBody>
      </p:sp>
    </p:spTree>
    <p:extLst>
      <p:ext uri="{BB962C8B-B14F-4D97-AF65-F5344CB8AC3E}">
        <p14:creationId xmlns:p14="http://schemas.microsoft.com/office/powerpoint/2010/main" val="1556336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55</a:t>
            </a:fld>
            <a:endParaRPr lang="en-US" sz="1200" dirty="0">
              <a:solidFill>
                <a:prstClr val="black"/>
              </a:solidFill>
            </a:endParaRPr>
          </a:p>
        </p:txBody>
      </p:sp>
    </p:spTree>
    <p:extLst>
      <p:ext uri="{BB962C8B-B14F-4D97-AF65-F5344CB8AC3E}">
        <p14:creationId xmlns:p14="http://schemas.microsoft.com/office/powerpoint/2010/main" val="4086278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56</a:t>
            </a:fld>
            <a:endParaRPr lang="en-US" sz="1200" dirty="0"/>
          </a:p>
        </p:txBody>
      </p:sp>
    </p:spTree>
    <p:extLst>
      <p:ext uri="{BB962C8B-B14F-4D97-AF65-F5344CB8AC3E}">
        <p14:creationId xmlns:p14="http://schemas.microsoft.com/office/powerpoint/2010/main" val="297556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57</a:t>
            </a:fld>
            <a:endParaRPr lang="en-US" dirty="0"/>
          </a:p>
        </p:txBody>
      </p:sp>
    </p:spTree>
    <p:extLst>
      <p:ext uri="{BB962C8B-B14F-4D97-AF65-F5344CB8AC3E}">
        <p14:creationId xmlns:p14="http://schemas.microsoft.com/office/powerpoint/2010/main" val="2544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08B3E909-40D8-4A10-BFAF-DC0F61D77E89}" type="slidenum">
              <a:rPr lang="en-US" sz="1200"/>
              <a:pPr eaLnBrk="1" hangingPunct="1"/>
              <a:t>58</a:t>
            </a:fld>
            <a:endParaRPr lang="en-US" sz="1200" dirty="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noProof="1">
              <a:latin typeface="Times New Roman" pitchFamily="18" charset="0"/>
            </a:endParaRPr>
          </a:p>
        </p:txBody>
      </p:sp>
    </p:spTree>
    <p:extLst>
      <p:ext uri="{BB962C8B-B14F-4D97-AF65-F5344CB8AC3E}">
        <p14:creationId xmlns:p14="http://schemas.microsoft.com/office/powerpoint/2010/main" val="39799277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942897D7-BE6C-452B-AD4F-A327B4A61764}" type="slidenum">
              <a:rPr lang="en-US" sz="1200"/>
              <a:pPr eaLnBrk="1" hangingPunct="1"/>
              <a:t>59</a:t>
            </a:fld>
            <a:endParaRPr lang="en-US" sz="1200"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140501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a:t>
            </a:fld>
            <a:endParaRPr lang="en-US" dirty="0"/>
          </a:p>
        </p:txBody>
      </p:sp>
    </p:spTree>
    <p:extLst>
      <p:ext uri="{BB962C8B-B14F-4D97-AF65-F5344CB8AC3E}">
        <p14:creationId xmlns:p14="http://schemas.microsoft.com/office/powerpoint/2010/main" val="2695460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60</a:t>
            </a:fld>
            <a:endParaRPr lang="en-US" dirty="0"/>
          </a:p>
        </p:txBody>
      </p:sp>
    </p:spTree>
    <p:extLst>
      <p:ext uri="{BB962C8B-B14F-4D97-AF65-F5344CB8AC3E}">
        <p14:creationId xmlns:p14="http://schemas.microsoft.com/office/powerpoint/2010/main" val="967565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61</a:t>
            </a:fld>
            <a:endParaRPr lang="en-US" dirty="0"/>
          </a:p>
        </p:txBody>
      </p:sp>
    </p:spTree>
    <p:extLst>
      <p:ext uri="{BB962C8B-B14F-4D97-AF65-F5344CB8AC3E}">
        <p14:creationId xmlns:p14="http://schemas.microsoft.com/office/powerpoint/2010/main" val="251353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62</a:t>
            </a:fld>
            <a:endParaRPr lang="en-US" dirty="0"/>
          </a:p>
        </p:txBody>
      </p:sp>
    </p:spTree>
    <p:extLst>
      <p:ext uri="{BB962C8B-B14F-4D97-AF65-F5344CB8AC3E}">
        <p14:creationId xmlns:p14="http://schemas.microsoft.com/office/powerpoint/2010/main" val="3415133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63</a:t>
            </a:fld>
            <a:endParaRPr lang="en-US" dirty="0"/>
          </a:p>
        </p:txBody>
      </p:sp>
    </p:spTree>
    <p:extLst>
      <p:ext uri="{BB962C8B-B14F-4D97-AF65-F5344CB8AC3E}">
        <p14:creationId xmlns:p14="http://schemas.microsoft.com/office/powerpoint/2010/main" val="2456581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942897D7-BE6C-452B-AD4F-A327B4A61764}" type="slidenum">
              <a:rPr lang="en-US" sz="1200"/>
              <a:pPr eaLnBrk="1" hangingPunct="1"/>
              <a:t>64</a:t>
            </a:fld>
            <a:endParaRPr lang="en-US" sz="1200"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2292854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65</a:t>
            </a:fld>
            <a:endParaRPr lang="en-US" dirty="0"/>
          </a:p>
        </p:txBody>
      </p:sp>
    </p:spTree>
    <p:extLst>
      <p:ext uri="{BB962C8B-B14F-4D97-AF65-F5344CB8AC3E}">
        <p14:creationId xmlns:p14="http://schemas.microsoft.com/office/powerpoint/2010/main" val="3426647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97BB0032-D31F-42E6-AA45-F0A9622CA855}" type="slidenum">
              <a:rPr lang="en-US" sz="1200"/>
              <a:pPr eaLnBrk="1" hangingPunct="1"/>
              <a:t>66</a:t>
            </a:fld>
            <a:endParaRPr lang="en-US" sz="1200" dirty="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s106d08</a:t>
            </a:r>
          </a:p>
        </p:txBody>
      </p:sp>
    </p:spTree>
    <p:extLst>
      <p:ext uri="{BB962C8B-B14F-4D97-AF65-F5344CB8AC3E}">
        <p14:creationId xmlns:p14="http://schemas.microsoft.com/office/powerpoint/2010/main" val="918046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67</a:t>
            </a:fld>
            <a:endParaRPr lang="en-US" dirty="0"/>
          </a:p>
        </p:txBody>
      </p:sp>
    </p:spTree>
    <p:extLst>
      <p:ext uri="{BB962C8B-B14F-4D97-AF65-F5344CB8AC3E}">
        <p14:creationId xmlns:p14="http://schemas.microsoft.com/office/powerpoint/2010/main" val="3412635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377302EB-E4F9-4D32-8BD2-CE04E321BD76}" type="slidenum">
              <a:rPr lang="en-US" sz="1200"/>
              <a:pPr/>
              <a:t>68</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2875243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377302EB-E4F9-4D32-8BD2-CE04E321BD76}" type="slidenum">
              <a:rPr lang="en-US" sz="1200"/>
              <a:pPr/>
              <a:t>69</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Type answer here</a:t>
            </a:r>
          </a:p>
        </p:txBody>
      </p:sp>
    </p:spTree>
    <p:extLst>
      <p:ext uri="{BB962C8B-B14F-4D97-AF65-F5344CB8AC3E}">
        <p14:creationId xmlns:p14="http://schemas.microsoft.com/office/powerpoint/2010/main" val="2455710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7</a:t>
            </a:fld>
            <a:endParaRPr lang="en-US" dirty="0"/>
          </a:p>
        </p:txBody>
      </p:sp>
    </p:spTree>
    <p:extLst>
      <p:ext uri="{BB962C8B-B14F-4D97-AF65-F5344CB8AC3E}">
        <p14:creationId xmlns:p14="http://schemas.microsoft.com/office/powerpoint/2010/main" val="1250620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70</a:t>
            </a:fld>
            <a:endParaRPr lang="en-US" dirty="0"/>
          </a:p>
        </p:txBody>
      </p:sp>
    </p:spTree>
    <p:extLst>
      <p:ext uri="{BB962C8B-B14F-4D97-AF65-F5344CB8AC3E}">
        <p14:creationId xmlns:p14="http://schemas.microsoft.com/office/powerpoint/2010/main" val="2457983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A9604079-91F7-4204-81EA-62FF1A8F4729}" type="slidenum">
              <a:rPr lang="en-US" sz="1200"/>
              <a:pPr eaLnBrk="1" hangingPunct="1"/>
              <a:t>71</a:t>
            </a:fld>
            <a:endParaRPr lang="en-US" sz="1200"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Times New Roman" pitchFamily="18" charset="0"/>
              </a:rPr>
              <a:t>False. By default, the EXCEPT Operator eliminates duplicate rows first.</a:t>
            </a:r>
          </a:p>
        </p:txBody>
      </p:sp>
    </p:spTree>
    <p:extLst>
      <p:ext uri="{BB962C8B-B14F-4D97-AF65-F5344CB8AC3E}">
        <p14:creationId xmlns:p14="http://schemas.microsoft.com/office/powerpoint/2010/main" val="3684863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7CAB726A-261E-415D-B8AD-B5BCDA963DCC}" type="slidenum">
              <a:rPr lang="en-US" sz="1200"/>
              <a:pPr eaLnBrk="1" hangingPunct="1"/>
              <a:t>72</a:t>
            </a:fld>
            <a:endParaRPr lang="en-US" sz="1200" dirty="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31863" y="4403725"/>
            <a:ext cx="5121275"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pitchFamily="18" charset="0"/>
              </a:rPr>
              <a:t>Type answer here</a:t>
            </a:r>
          </a:p>
        </p:txBody>
      </p:sp>
    </p:spTree>
    <p:extLst>
      <p:ext uri="{BB962C8B-B14F-4D97-AF65-F5344CB8AC3E}">
        <p14:creationId xmlns:p14="http://schemas.microsoft.com/office/powerpoint/2010/main" val="3655947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73</a:t>
            </a:fld>
            <a:endParaRPr lang="en-US" sz="1200" dirty="0">
              <a:solidFill>
                <a:prstClr val="black"/>
              </a:solidFill>
            </a:endParaRPr>
          </a:p>
        </p:txBody>
      </p:sp>
    </p:spTree>
    <p:extLst>
      <p:ext uri="{BB962C8B-B14F-4D97-AF65-F5344CB8AC3E}">
        <p14:creationId xmlns:p14="http://schemas.microsoft.com/office/powerpoint/2010/main" val="3404313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74</a:t>
            </a:fld>
            <a:endParaRPr lang="en-US" sz="1200" dirty="0"/>
          </a:p>
        </p:txBody>
      </p:sp>
    </p:spTree>
    <p:extLst>
      <p:ext uri="{BB962C8B-B14F-4D97-AF65-F5344CB8AC3E}">
        <p14:creationId xmlns:p14="http://schemas.microsoft.com/office/powerpoint/2010/main" val="35449138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75</a:t>
            </a:fld>
            <a:endParaRPr lang="en-US" dirty="0"/>
          </a:p>
        </p:txBody>
      </p:sp>
    </p:spTree>
    <p:extLst>
      <p:ext uri="{BB962C8B-B14F-4D97-AF65-F5344CB8AC3E}">
        <p14:creationId xmlns:p14="http://schemas.microsoft.com/office/powerpoint/2010/main" val="25226356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472899F6-5A53-40EF-AE99-A2F0723FD224}" type="slidenum">
              <a:rPr lang="en-US" sz="1200"/>
              <a:pPr eaLnBrk="1" hangingPunct="1"/>
              <a:t>76</a:t>
            </a:fld>
            <a:endParaRPr lang="en-US" sz="1200"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2508777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472899F6-5A53-40EF-AE99-A2F0723FD224}" type="slidenum">
              <a:rPr lang="en-US" sz="1200"/>
              <a:pPr eaLnBrk="1" hangingPunct="1"/>
              <a:t>77</a:t>
            </a:fld>
            <a:endParaRPr lang="en-US" sz="1200"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764236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78</a:t>
            </a:fld>
            <a:endParaRPr lang="en-US" dirty="0"/>
          </a:p>
        </p:txBody>
      </p:sp>
    </p:spTree>
    <p:extLst>
      <p:ext uri="{BB962C8B-B14F-4D97-AF65-F5344CB8AC3E}">
        <p14:creationId xmlns:p14="http://schemas.microsoft.com/office/powerpoint/2010/main" val="14137005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79</a:t>
            </a:fld>
            <a:endParaRPr lang="en-US" dirty="0"/>
          </a:p>
        </p:txBody>
      </p:sp>
    </p:spTree>
    <p:extLst>
      <p:ext uri="{BB962C8B-B14F-4D97-AF65-F5344CB8AC3E}">
        <p14:creationId xmlns:p14="http://schemas.microsoft.com/office/powerpoint/2010/main" val="362372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a:t>
            </a:fld>
            <a:endParaRPr lang="en-US" dirty="0"/>
          </a:p>
        </p:txBody>
      </p:sp>
    </p:spTree>
    <p:extLst>
      <p:ext uri="{BB962C8B-B14F-4D97-AF65-F5344CB8AC3E}">
        <p14:creationId xmlns:p14="http://schemas.microsoft.com/office/powerpoint/2010/main" val="6036032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80</a:t>
            </a:fld>
            <a:endParaRPr lang="en-US" dirty="0"/>
          </a:p>
        </p:txBody>
      </p:sp>
    </p:spTree>
    <p:extLst>
      <p:ext uri="{BB962C8B-B14F-4D97-AF65-F5344CB8AC3E}">
        <p14:creationId xmlns:p14="http://schemas.microsoft.com/office/powerpoint/2010/main" val="53049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81</a:t>
            </a:fld>
            <a:endParaRPr lang="en-US" dirty="0"/>
          </a:p>
        </p:txBody>
      </p:sp>
    </p:spTree>
    <p:extLst>
      <p:ext uri="{BB962C8B-B14F-4D97-AF65-F5344CB8AC3E}">
        <p14:creationId xmlns:p14="http://schemas.microsoft.com/office/powerpoint/2010/main" val="1928601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82</a:t>
            </a:fld>
            <a:endParaRPr lang="en-US" dirty="0"/>
          </a:p>
        </p:txBody>
      </p:sp>
    </p:spTree>
    <p:extLst>
      <p:ext uri="{BB962C8B-B14F-4D97-AF65-F5344CB8AC3E}">
        <p14:creationId xmlns:p14="http://schemas.microsoft.com/office/powerpoint/2010/main" val="3921839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83</a:t>
            </a:fld>
            <a:endParaRPr lang="en-US" dirty="0"/>
          </a:p>
        </p:txBody>
      </p:sp>
    </p:spTree>
    <p:extLst>
      <p:ext uri="{BB962C8B-B14F-4D97-AF65-F5344CB8AC3E}">
        <p14:creationId xmlns:p14="http://schemas.microsoft.com/office/powerpoint/2010/main" val="9920526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84</a:t>
            </a:fld>
            <a:endParaRPr lang="en-US" dirty="0"/>
          </a:p>
        </p:txBody>
      </p:sp>
    </p:spTree>
    <p:extLst>
      <p:ext uri="{BB962C8B-B14F-4D97-AF65-F5344CB8AC3E}">
        <p14:creationId xmlns:p14="http://schemas.microsoft.com/office/powerpoint/2010/main" val="35774664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472899F6-5A53-40EF-AE99-A2F0723FD224}" type="slidenum">
              <a:rPr lang="en-US" sz="1200"/>
              <a:pPr eaLnBrk="1" hangingPunct="1"/>
              <a:t>85</a:t>
            </a:fld>
            <a:endParaRPr lang="en-US" sz="1200"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1432522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Arial" pitchFamily="34" charset="0"/>
              </a:defRPr>
            </a:lvl1pPr>
            <a:lvl2pPr marL="742950" indent="-285750" defTabSz="928688" eaLnBrk="0" hangingPunct="0">
              <a:defRPr sz="2400">
                <a:solidFill>
                  <a:schemeClr val="tx1"/>
                </a:solidFill>
                <a:latin typeface="Arial" pitchFamily="34" charset="0"/>
              </a:defRPr>
            </a:lvl2pPr>
            <a:lvl3pPr marL="1143000" indent="-228600" defTabSz="928688" eaLnBrk="0" hangingPunct="0">
              <a:defRPr sz="2400">
                <a:solidFill>
                  <a:schemeClr val="tx1"/>
                </a:solidFill>
                <a:latin typeface="Arial" pitchFamily="34" charset="0"/>
              </a:defRPr>
            </a:lvl3pPr>
            <a:lvl4pPr marL="1600200" indent="-228600" defTabSz="928688" eaLnBrk="0" hangingPunct="0">
              <a:defRPr sz="2400">
                <a:solidFill>
                  <a:schemeClr val="tx1"/>
                </a:solidFill>
                <a:latin typeface="Arial" pitchFamily="34" charset="0"/>
              </a:defRPr>
            </a:lvl4pPr>
            <a:lvl5pPr marL="2057400" indent="-228600" defTabSz="928688" eaLnBrk="0" hangingPunct="0">
              <a:defRPr sz="2400">
                <a:solidFill>
                  <a:schemeClr val="tx1"/>
                </a:solidFill>
                <a:latin typeface="Arial" pitchFamily="34" charset="0"/>
              </a:defRPr>
            </a:lvl5pPr>
            <a:lvl6pPr marL="2514600" indent="-228600" defTabSz="928688" eaLnBrk="0" fontAlgn="base" hangingPunct="0">
              <a:spcBef>
                <a:spcPct val="0"/>
              </a:spcBef>
              <a:spcAft>
                <a:spcPct val="0"/>
              </a:spcAft>
              <a:defRPr sz="2400">
                <a:solidFill>
                  <a:schemeClr val="tx1"/>
                </a:solidFill>
                <a:latin typeface="Arial" pitchFamily="34" charset="0"/>
              </a:defRPr>
            </a:lvl6pPr>
            <a:lvl7pPr marL="2971800" indent="-228600" defTabSz="928688" eaLnBrk="0" fontAlgn="base" hangingPunct="0">
              <a:spcBef>
                <a:spcPct val="0"/>
              </a:spcBef>
              <a:spcAft>
                <a:spcPct val="0"/>
              </a:spcAft>
              <a:defRPr sz="2400">
                <a:solidFill>
                  <a:schemeClr val="tx1"/>
                </a:solidFill>
                <a:latin typeface="Arial" pitchFamily="34" charset="0"/>
              </a:defRPr>
            </a:lvl7pPr>
            <a:lvl8pPr marL="3429000" indent="-228600" defTabSz="928688" eaLnBrk="0" fontAlgn="base" hangingPunct="0">
              <a:spcBef>
                <a:spcPct val="0"/>
              </a:spcBef>
              <a:spcAft>
                <a:spcPct val="0"/>
              </a:spcAft>
              <a:defRPr sz="2400">
                <a:solidFill>
                  <a:schemeClr val="tx1"/>
                </a:solidFill>
                <a:latin typeface="Arial" pitchFamily="34" charset="0"/>
              </a:defRPr>
            </a:lvl8pPr>
            <a:lvl9pPr marL="3886200" indent="-228600" defTabSz="928688" eaLnBrk="0" fontAlgn="base" hangingPunct="0">
              <a:spcBef>
                <a:spcPct val="0"/>
              </a:spcBef>
              <a:spcAft>
                <a:spcPct val="0"/>
              </a:spcAft>
              <a:defRPr sz="2400">
                <a:solidFill>
                  <a:schemeClr val="tx1"/>
                </a:solidFill>
                <a:latin typeface="Arial" pitchFamily="34" charset="0"/>
              </a:defRPr>
            </a:lvl9pPr>
          </a:lstStyle>
          <a:p>
            <a:pPr eaLnBrk="1" hangingPunct="1"/>
            <a:fld id="{472899F6-5A53-40EF-AE99-A2F0723FD224}" type="slidenum">
              <a:rPr lang="en-US" sz="1200"/>
              <a:pPr eaLnBrk="1" hangingPunct="1"/>
              <a:t>86</a:t>
            </a:fld>
            <a:endParaRPr lang="en-US" sz="1200"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dirty="0">
              <a:latin typeface="Times New Roman" pitchFamily="18" charset="0"/>
            </a:endParaRPr>
          </a:p>
        </p:txBody>
      </p:sp>
    </p:spTree>
    <p:extLst>
      <p:ext uri="{BB962C8B-B14F-4D97-AF65-F5344CB8AC3E}">
        <p14:creationId xmlns:p14="http://schemas.microsoft.com/office/powerpoint/2010/main" val="24889452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87</a:t>
            </a:fld>
            <a:endParaRPr lang="en-US" dirty="0"/>
          </a:p>
        </p:txBody>
      </p:sp>
    </p:spTree>
    <p:extLst>
      <p:ext uri="{BB962C8B-B14F-4D97-AF65-F5344CB8AC3E}">
        <p14:creationId xmlns:p14="http://schemas.microsoft.com/office/powerpoint/2010/main" val="3923759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88</a:t>
            </a:fld>
            <a:endParaRPr lang="en-US" dirty="0"/>
          </a:p>
        </p:txBody>
      </p:sp>
    </p:spTree>
    <p:extLst>
      <p:ext uri="{BB962C8B-B14F-4D97-AF65-F5344CB8AC3E}">
        <p14:creationId xmlns:p14="http://schemas.microsoft.com/office/powerpoint/2010/main" val="2548201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89</a:t>
            </a:fld>
            <a:endParaRPr lang="en-US" dirty="0"/>
          </a:p>
        </p:txBody>
      </p:sp>
    </p:spTree>
    <p:extLst>
      <p:ext uri="{BB962C8B-B14F-4D97-AF65-F5344CB8AC3E}">
        <p14:creationId xmlns:p14="http://schemas.microsoft.com/office/powerpoint/2010/main" val="45612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9</a:t>
            </a:fld>
            <a:endParaRPr lang="en-US" dirty="0"/>
          </a:p>
        </p:txBody>
      </p:sp>
    </p:spTree>
    <p:extLst>
      <p:ext uri="{BB962C8B-B14F-4D97-AF65-F5344CB8AC3E}">
        <p14:creationId xmlns:p14="http://schemas.microsoft.com/office/powerpoint/2010/main" val="11731989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90</a:t>
            </a:fld>
            <a:endParaRPr lang="en-US" dirty="0"/>
          </a:p>
        </p:txBody>
      </p:sp>
    </p:spTree>
    <p:extLst>
      <p:ext uri="{BB962C8B-B14F-4D97-AF65-F5344CB8AC3E}">
        <p14:creationId xmlns:p14="http://schemas.microsoft.com/office/powerpoint/2010/main" val="27072896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4FB0D5-B645-406E-A892-EBE7D97F6656}" type="slidenum">
              <a:rPr lang="en-US" smtClean="0"/>
              <a:pPr>
                <a:defRPr/>
              </a:pPr>
              <a:t>91</a:t>
            </a:fld>
            <a:endParaRPr lang="en-US" dirty="0"/>
          </a:p>
        </p:txBody>
      </p:sp>
    </p:spTree>
    <p:extLst>
      <p:ext uri="{BB962C8B-B14F-4D97-AF65-F5344CB8AC3E}">
        <p14:creationId xmlns:p14="http://schemas.microsoft.com/office/powerpoint/2010/main" val="18976321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92</a:t>
            </a:fld>
            <a:endParaRPr lang="en-US" sz="1200" dirty="0">
              <a:solidFill>
                <a:prstClr val="black"/>
              </a:solidFill>
            </a:endParaRPr>
          </a:p>
        </p:txBody>
      </p:sp>
    </p:spTree>
    <p:extLst>
      <p:ext uri="{BB962C8B-B14F-4D97-AF65-F5344CB8AC3E}">
        <p14:creationId xmlns:p14="http://schemas.microsoft.com/office/powerpoint/2010/main" val="1774495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4689" indent="-290265" eaLnBrk="0" hangingPunct="0">
              <a:defRPr sz="2400">
                <a:solidFill>
                  <a:schemeClr val="tx1"/>
                </a:solidFill>
                <a:latin typeface="Times New Roman" pitchFamily="18" charset="0"/>
              </a:defRPr>
            </a:lvl2pPr>
            <a:lvl3pPr marL="1161059" indent="-232212" eaLnBrk="0" hangingPunct="0">
              <a:defRPr sz="2400">
                <a:solidFill>
                  <a:schemeClr val="tx1"/>
                </a:solidFill>
                <a:latin typeface="Times New Roman" pitchFamily="18" charset="0"/>
              </a:defRPr>
            </a:lvl3pPr>
            <a:lvl4pPr marL="1625483" indent="-232212" eaLnBrk="0" hangingPunct="0">
              <a:defRPr sz="2400">
                <a:solidFill>
                  <a:schemeClr val="tx1"/>
                </a:solidFill>
                <a:latin typeface="Times New Roman" pitchFamily="18" charset="0"/>
              </a:defRPr>
            </a:lvl4pPr>
            <a:lvl5pPr marL="2089907" indent="-232212" eaLnBrk="0" hangingPunct="0">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8EA4B456-A5FD-4A4D-8903-FA419A4D2D2B}" type="slidenum">
              <a:rPr lang="en-US" sz="1200">
                <a:solidFill>
                  <a:prstClr val="black"/>
                </a:solidFill>
              </a:rPr>
              <a:pPr/>
              <a:t>93</a:t>
            </a:fld>
            <a:endParaRPr lang="en-US" sz="120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Would like a review of the exercises?</a:t>
            </a:r>
          </a:p>
          <a:p>
            <a:r>
              <a:rPr lang="en-US" dirty="0"/>
              <a:t>Please answer with your Yes or No seat indicator.</a:t>
            </a:r>
          </a:p>
          <a:p>
            <a:endParaRPr lang="en-US" dirty="0"/>
          </a:p>
        </p:txBody>
      </p:sp>
    </p:spTree>
    <p:extLst>
      <p:ext uri="{BB962C8B-B14F-4D97-AF65-F5344CB8AC3E}">
        <p14:creationId xmlns:p14="http://schemas.microsoft.com/office/powerpoint/2010/main" val="16391499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585593D4-4A59-4A0E-883C-5085A4A5F83F}" type="slidenum">
              <a:rPr lang="en-US" sz="1200"/>
              <a:pPr/>
              <a:t>94</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r>
              <a:rPr lang="en-US" dirty="0"/>
              <a:t>The INTERSECT operator returns the unique rows that occur in both queries. </a:t>
            </a:r>
          </a:p>
          <a:p>
            <a:endParaRPr lang="en-US" dirty="0"/>
          </a:p>
          <a:p>
            <a:endParaRPr lang="en-US" dirty="0"/>
          </a:p>
        </p:txBody>
      </p:sp>
    </p:spTree>
    <p:extLst>
      <p:ext uri="{BB962C8B-B14F-4D97-AF65-F5344CB8AC3E}">
        <p14:creationId xmlns:p14="http://schemas.microsoft.com/office/powerpoint/2010/main" val="9514363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DEB7EEBC-DBF6-44D1-8096-049BB73F6452}" type="slidenum">
              <a:rPr lang="en-US" sz="1200"/>
              <a:pPr/>
              <a:t>95</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Yes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Although they don't remove the duplicate rows at the same point , they do all remove duplicate rows.</a:t>
            </a:r>
          </a:p>
        </p:txBody>
      </p:sp>
    </p:spTree>
    <p:extLst>
      <p:ext uri="{BB962C8B-B14F-4D97-AF65-F5344CB8AC3E}">
        <p14:creationId xmlns:p14="http://schemas.microsoft.com/office/powerpoint/2010/main" val="4927414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98B2EAA9-03B5-40C1-AD66-E65362B3ED1B}" type="slidenum">
              <a:rPr lang="en-US" sz="1200"/>
              <a:pPr/>
              <a:t>96</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B</a:t>
            </a:r>
          </a:p>
          <a:p>
            <a:r>
              <a:rPr lang="en-US" dirty="0"/>
              <a:t>The EXCEPT set operator selects unique rows from the first query that are not found in the second query.</a:t>
            </a:r>
          </a:p>
          <a:p>
            <a:endParaRPr lang="en-US" dirty="0"/>
          </a:p>
        </p:txBody>
      </p:sp>
    </p:spTree>
    <p:extLst>
      <p:ext uri="{BB962C8B-B14F-4D97-AF65-F5344CB8AC3E}">
        <p14:creationId xmlns:p14="http://schemas.microsoft.com/office/powerpoint/2010/main" val="4933903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5FB5644E-992A-4FAA-A07F-10C739E04BA3}" type="slidenum">
              <a:rPr lang="en-US" sz="1200"/>
              <a:pPr/>
              <a:t>97</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No</a:t>
            </a:r>
          </a:p>
          <a:p>
            <a:r>
              <a:rPr lang="en-US" dirty="0"/>
              <a:t>Because the tables had no duplicate rows and the columns are named the same, the keywords cause no changes.</a:t>
            </a:r>
          </a:p>
          <a:p>
            <a:endParaRPr lang="en-US" dirty="0"/>
          </a:p>
        </p:txBody>
      </p:sp>
    </p:spTree>
    <p:extLst>
      <p:ext uri="{BB962C8B-B14F-4D97-AF65-F5344CB8AC3E}">
        <p14:creationId xmlns:p14="http://schemas.microsoft.com/office/powerpoint/2010/main" val="37696279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48CDB9DA-8048-45F1-A819-E159740FAFF9}" type="slidenum">
              <a:rPr lang="en-US" sz="1200"/>
              <a:pPr/>
              <a:t>98</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r>
              <a:rPr lang="en-US" dirty="0"/>
              <a:t>The OUTER UNION set operator selects all rows from both query results.</a:t>
            </a:r>
          </a:p>
          <a:p>
            <a:endParaRPr lang="en-US" dirty="0"/>
          </a:p>
        </p:txBody>
      </p:sp>
    </p:spTree>
    <p:extLst>
      <p:ext uri="{BB962C8B-B14F-4D97-AF65-F5344CB8AC3E}">
        <p14:creationId xmlns:p14="http://schemas.microsoft.com/office/powerpoint/2010/main" val="17054586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4689" indent="-290265">
              <a:defRPr sz="2400">
                <a:solidFill>
                  <a:schemeClr val="tx1"/>
                </a:solidFill>
                <a:latin typeface="Times New Roman" pitchFamily="18" charset="0"/>
              </a:defRPr>
            </a:lvl2pPr>
            <a:lvl3pPr marL="1161059" indent="-232212">
              <a:defRPr sz="2400">
                <a:solidFill>
                  <a:schemeClr val="tx1"/>
                </a:solidFill>
                <a:latin typeface="Times New Roman" pitchFamily="18" charset="0"/>
              </a:defRPr>
            </a:lvl3pPr>
            <a:lvl4pPr marL="1625483" indent="-232212">
              <a:defRPr sz="2400">
                <a:solidFill>
                  <a:schemeClr val="tx1"/>
                </a:solidFill>
                <a:latin typeface="Times New Roman" pitchFamily="18" charset="0"/>
              </a:defRPr>
            </a:lvl4pPr>
            <a:lvl5pPr marL="2089907" indent="-232212">
              <a:defRPr sz="2400">
                <a:solidFill>
                  <a:schemeClr val="tx1"/>
                </a:solidFill>
                <a:latin typeface="Times New Roman" pitchFamily="18" charset="0"/>
              </a:defRPr>
            </a:lvl5pPr>
            <a:lvl6pPr marL="2554331" indent="-232212" eaLnBrk="0" fontAlgn="base" hangingPunct="0">
              <a:spcBef>
                <a:spcPct val="0"/>
              </a:spcBef>
              <a:spcAft>
                <a:spcPct val="0"/>
              </a:spcAft>
              <a:defRPr sz="2400">
                <a:solidFill>
                  <a:schemeClr val="tx1"/>
                </a:solidFill>
                <a:latin typeface="Times New Roman" pitchFamily="18" charset="0"/>
              </a:defRPr>
            </a:lvl6pPr>
            <a:lvl7pPr marL="3018754" indent="-232212" eaLnBrk="0" fontAlgn="base" hangingPunct="0">
              <a:spcBef>
                <a:spcPct val="0"/>
              </a:spcBef>
              <a:spcAft>
                <a:spcPct val="0"/>
              </a:spcAft>
              <a:defRPr sz="2400">
                <a:solidFill>
                  <a:schemeClr val="tx1"/>
                </a:solidFill>
                <a:latin typeface="Times New Roman" pitchFamily="18" charset="0"/>
              </a:defRPr>
            </a:lvl7pPr>
            <a:lvl8pPr marL="3483178" indent="-232212" eaLnBrk="0" fontAlgn="base" hangingPunct="0">
              <a:spcBef>
                <a:spcPct val="0"/>
              </a:spcBef>
              <a:spcAft>
                <a:spcPct val="0"/>
              </a:spcAft>
              <a:defRPr sz="2400">
                <a:solidFill>
                  <a:schemeClr val="tx1"/>
                </a:solidFill>
                <a:latin typeface="Times New Roman" pitchFamily="18" charset="0"/>
              </a:defRPr>
            </a:lvl8pPr>
            <a:lvl9pPr marL="3947602" indent="-232212" eaLnBrk="0" fontAlgn="base" hangingPunct="0">
              <a:spcBef>
                <a:spcPct val="0"/>
              </a:spcBef>
              <a:spcAft>
                <a:spcPct val="0"/>
              </a:spcAft>
              <a:defRPr sz="2400">
                <a:solidFill>
                  <a:schemeClr val="tx1"/>
                </a:solidFill>
                <a:latin typeface="Times New Roman" pitchFamily="18" charset="0"/>
              </a:defRPr>
            </a:lvl9pPr>
          </a:lstStyle>
          <a:p>
            <a:fld id="{15126BBF-ED7D-4B1E-AB32-19A7E7EB0DE1}" type="slidenum">
              <a:rPr lang="en-US" sz="1200"/>
              <a:pPr/>
              <a:t>99</a:t>
            </a:fld>
            <a:endParaRPr lang="en-US" sz="12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r>
              <a:rPr lang="en-US" dirty="0"/>
              <a:t>The UNION set operator returns unique rows from both queries. </a:t>
            </a:r>
          </a:p>
          <a:p>
            <a:endParaRPr lang="en-US" dirty="0"/>
          </a:p>
          <a:p>
            <a:endParaRPr lang="en-US" dirty="0"/>
          </a:p>
        </p:txBody>
      </p:sp>
    </p:spTree>
    <p:extLst>
      <p:ext uri="{BB962C8B-B14F-4D97-AF65-F5344CB8AC3E}">
        <p14:creationId xmlns:p14="http://schemas.microsoft.com/office/powerpoint/2010/main" val="4155525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Line 47"/>
          <p:cNvSpPr>
            <a:spLocks noChangeShapeType="1"/>
          </p:cNvSpPr>
          <p:nvPr/>
        </p:nvSpPr>
        <p:spPr bwMode="auto">
          <a:xfrm>
            <a:off x="1252538" y="4264025"/>
            <a:ext cx="48053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Rectangle 3"/>
          <p:cNvSpPr>
            <a:spLocks noChangeArrowheads="1"/>
          </p:cNvSpPr>
          <p:nvPr/>
        </p:nvSpPr>
        <p:spPr bwMode="auto">
          <a:xfrm>
            <a:off x="2819400" y="6553200"/>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br>
              <a:rPr lang="en-US" altLang="en-US" sz="600" b="1">
                <a:solidFill>
                  <a:srgbClr val="B0B7BB"/>
                </a:solidFill>
                <a:latin typeface="Arial" panose="020B0604020202020204" pitchFamily="34" charset="0"/>
              </a:rPr>
            </a:br>
            <a:r>
              <a:rPr lang="en-US" altLang="en-US" sz="600" b="1">
                <a:solidFill>
                  <a:srgbClr val="B0B7BB"/>
                </a:solidFill>
                <a:latin typeface="Arial" panose="020B0604020202020204" pitchFamily="34" charset="0"/>
              </a:rPr>
              <a:t>Copyright © 2010, SAS Institute Inc. All rights reserved.</a:t>
            </a:r>
            <a:endParaRPr lang="en-US" altLang="en-US" sz="600">
              <a:solidFill>
                <a:srgbClr val="B0B7BB"/>
              </a:solidFill>
              <a:latin typeface="Arial" panose="020B0604020202020204" pitchFamily="34" charset="0"/>
            </a:endParaRPr>
          </a:p>
        </p:txBody>
      </p:sp>
      <p:pic>
        <p:nvPicPr>
          <p:cNvPr id="5" name="Picture 2" descr="C:\Users\sassnh\Desktop\Pic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043863" y="3235325"/>
            <a:ext cx="725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415212" y="3089275"/>
            <a:ext cx="8458200" cy="679450"/>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62238385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Rectangle 44"/>
          <p:cNvSpPr>
            <a:spLocks noGrp="1" noChangeArrowheads="1"/>
          </p:cNvSpPr>
          <p:nvPr>
            <p:ph type="title"/>
          </p:nvPr>
        </p:nvSpPr>
        <p:spPr bwMode="auto">
          <a:xfrm>
            <a:off x="685800" y="457200"/>
            <a:ext cx="8458200" cy="685800"/>
          </a:xfrm>
          <a:prstGeom prst="rect">
            <a:avLst/>
          </a:prstGeom>
          <a:noFill/>
          <a:ln>
            <a:noFill/>
          </a:ln>
          <a:effectLst/>
          <a:extLst/>
        </p:spPr>
        <p:txBody>
          <a:bodyPr/>
          <a:lstStyle/>
          <a:p>
            <a:pPr lvl="0"/>
            <a:r>
              <a:rPr lang="en-US"/>
              <a:t>Click to edit Master title style</a:t>
            </a:r>
            <a:endParaRPr lang="en-US" dirty="0"/>
          </a:p>
        </p:txBody>
      </p:sp>
      <p:sp>
        <p:nvSpPr>
          <p:cNvPr id="6" name="Rectangle 45"/>
          <p:cNvSpPr>
            <a:spLocks noGrp="1" noChangeArrowheads="1"/>
          </p:cNvSpPr>
          <p:nvPr>
            <p:ph idx="1"/>
          </p:nvPr>
        </p:nvSpPr>
        <p:spPr bwMode="auto">
          <a:xfrm>
            <a:off x="685800" y="1078992"/>
            <a:ext cx="7848600" cy="4267200"/>
          </a:xfrm>
          <a:prstGeom prst="rect">
            <a:avLst/>
          </a:prstGeom>
          <a:noFill/>
          <a:ln>
            <a:noFill/>
          </a:ln>
          <a:effectLst/>
          <a:extLst/>
        </p:spPr>
        <p:txBody>
          <a:bodyPr/>
          <a:lstStyle>
            <a:lvl1pPr marL="0" indent="0">
              <a:defRPr baseline="0">
                <a:solidFill>
                  <a:srgbClr val="000000"/>
                </a:solidFill>
              </a:defRPr>
            </a:lvl1pPr>
            <a:lvl2pPr>
              <a:defRPr baseline="0">
                <a:solidFill>
                  <a:srgbClr val="000000"/>
                </a:solidFill>
              </a:defRPr>
            </a:lvl2pPr>
            <a:lvl3pPr>
              <a:defRPr baseline="0">
                <a:solidFill>
                  <a:srgbClr val="000000"/>
                </a:solidFill>
              </a:defRPr>
            </a:lvl3pPr>
            <a:lvl4pPr>
              <a:defRPr baseline="0">
                <a:solidFill>
                  <a:srgbClr val="000000"/>
                </a:solidFill>
              </a:defRPr>
            </a:lvl4pPr>
            <a:lvl5pPr>
              <a:defRPr baseline="0">
                <a:solidFill>
                  <a:srgbClr val="000000"/>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545659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16885696-25AB-41C3-94E1-7AB829362E06}"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329798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pPr>
              <a:defRPr/>
            </a:pPr>
            <a:fld id="{061DDAF1-20FA-412A-8EDF-4F66AC7A6861}" type="slidenum">
              <a:rPr lang="en-US"/>
              <a:pPr>
                <a:defRPr/>
              </a:pPr>
              <a:t>‹#›</a:t>
            </a:fld>
            <a:endParaRPr lang="en-US" dirty="0">
              <a:latin typeface="Times New Roman" pitchFamily="18" charset="0"/>
            </a:endParaRPr>
          </a:p>
        </p:txBody>
      </p:sp>
    </p:spTree>
    <p:extLst>
      <p:ext uri="{BB962C8B-B14F-4D97-AF65-F5344CB8AC3E}">
        <p14:creationId xmlns:p14="http://schemas.microsoft.com/office/powerpoint/2010/main" val="132346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6770688"/>
            <a:ext cx="98425" cy="87312"/>
          </a:xfrm>
          <a:prstGeom prst="rect">
            <a:avLst/>
          </a:prstGeom>
        </p:spPr>
        <p:txBody>
          <a:bodyPr vert="horz" wrap="square" lIns="0" tIns="0" rIns="0" bIns="0" numCol="1" anchor="ctr" anchorCtr="0" compatLnSpc="1">
            <a:prstTxWarp prst="textNoShape">
              <a:avLst/>
            </a:prstTxWarp>
          </a:bodyPr>
          <a:lstStyle>
            <a:lvl1pPr eaLnBrk="1" hangingPunct="1">
              <a:defRPr sz="100" smtClean="0">
                <a:solidFill>
                  <a:srgbClr val="FFFFFF"/>
                </a:solidFill>
                <a:latin typeface="Arial" panose="020B0604020202020204" pitchFamily="34" charset="0"/>
                <a:cs typeface="Arial" panose="020B0604020202020204" pitchFamily="34" charset="0"/>
              </a:defRPr>
            </a:lvl1pPr>
          </a:lstStyle>
          <a:p>
            <a:pPr>
              <a:defRPr/>
            </a:pPr>
            <a:fld id="{17D17D0A-F327-4062-8356-7295EC217E33}" type="slidenum">
              <a:rPr lang="en-US" smtClean="0"/>
              <a:pPr>
                <a:defRPr/>
              </a:pPr>
              <a:t>‹#›</a:t>
            </a:fld>
            <a:endParaRPr lang="en-US" dirty="0">
              <a:latin typeface="Times New Roman" pitchFamily="18" charset="0"/>
            </a:endParaRPr>
          </a:p>
        </p:txBody>
      </p:sp>
      <p:sp>
        <p:nvSpPr>
          <p:cNvPr id="1027" name="Rectangle 46"/>
          <p:cNvSpPr>
            <a:spLocks noChangeArrowheads="1"/>
          </p:cNvSpPr>
          <p:nvPr/>
        </p:nvSpPr>
        <p:spPr bwMode="auto">
          <a:xfrm>
            <a:off x="0" y="6477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fld id="{E27F7C50-5500-441C-8B18-025919617E78}" type="slidenum">
              <a:rPr lang="en-US" altLang="en-US" sz="1400" b="1" smtClean="0">
                <a:latin typeface="Arial" panose="020B0604020202020204" pitchFamily="34" charset="0"/>
              </a:rPr>
              <a:pPr>
                <a:defRPr/>
              </a:pPr>
              <a:t>‹#›</a:t>
            </a:fld>
            <a:endParaRPr lang="en-US" altLang="en-US" sz="1400"/>
          </a:p>
        </p:txBody>
      </p:sp>
      <p:sp>
        <p:nvSpPr>
          <p:cNvPr id="1028" name="Rectangle 44"/>
          <p:cNvSpPr>
            <a:spLocks noGrp="1" noChangeArrowheads="1"/>
          </p:cNvSpPr>
          <p:nvPr>
            <p:ph type="title"/>
          </p:nvPr>
        </p:nvSpPr>
        <p:spPr bwMode="auto">
          <a:xfrm>
            <a:off x="685800" y="457200"/>
            <a:ext cx="8458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Title text should go here--one line only</a:t>
            </a:r>
            <a:br>
              <a:rPr lang="en-US" altLang="en-US"/>
            </a:br>
            <a:endParaRPr lang="en-US" altLang="en-US"/>
          </a:p>
        </p:txBody>
      </p:sp>
      <p:sp>
        <p:nvSpPr>
          <p:cNvPr id="1029" name="Rectangle 45"/>
          <p:cNvSpPr>
            <a:spLocks noGrp="1" noChangeArrowheads="1"/>
          </p:cNvSpPr>
          <p:nvPr>
            <p:ph type="body" idx="1"/>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0"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
          <p:cNvSpPr txBox="1"/>
          <p:nvPr/>
        </p:nvSpPr>
        <p:spPr>
          <a:xfrm>
            <a:off x="0" y="30163"/>
            <a:ext cx="1931988" cy="153987"/>
          </a:xfrm>
          <a:prstGeom prst="rect">
            <a:avLst/>
          </a:prstGeom>
          <a:noFill/>
        </p:spPr>
        <p:txBody>
          <a:bodyPr anchor="ctr">
            <a:spAutoFit/>
          </a:bodyPr>
          <a:lstStyle>
            <a:defPPr>
              <a:defRPr lang="en-US"/>
            </a:defPPr>
            <a:lvl1pPr eaLnBrk="0" hangingPunct="0">
              <a:defRPr sz="400" b="0" kern="300" spc="50">
                <a:solidFill>
                  <a:schemeClr val="accent2">
                    <a:lumMod val="60000"/>
                    <a:lumOff val="40000"/>
                  </a:schemeClr>
                </a:solidFill>
                <a:latin typeface="Arial"/>
                <a:ea typeface="ＭＳ Ｐゴシック" pitchFamily="34" charset="-128"/>
                <a:cs typeface="Arial"/>
              </a:defRPr>
            </a:lvl1pPr>
          </a:lstStyle>
          <a:p>
            <a:pPr fontAlgn="auto">
              <a:spcBef>
                <a:spcPts val="0"/>
              </a:spcBef>
              <a:spcAft>
                <a:spcPts val="0"/>
              </a:spcAft>
              <a:defRPr/>
            </a:pPr>
            <a:r>
              <a:rPr lang="en-US" dirty="0">
                <a:solidFill>
                  <a:srgbClr val="00539B">
                    <a:lumMod val="60000"/>
                    <a:lumOff val="40000"/>
                  </a:srgbClr>
                </a:solidFill>
              </a:rPr>
              <a:t>Copyright © 2014, SAS Institute Inc. All rights reserved.</a:t>
            </a:r>
          </a:p>
        </p:txBody>
      </p:sp>
    </p:spTree>
    <p:extLst>
      <p:ext uri="{BB962C8B-B14F-4D97-AF65-F5344CB8AC3E}">
        <p14:creationId xmlns:p14="http://schemas.microsoft.com/office/powerpoint/2010/main" val="1522975867"/>
      </p:ext>
    </p:extLst>
  </p:cSld>
  <p:clrMap bg1="lt1" tx1="dk1" bg2="lt2" tx2="dk2" accent1="accent1" accent2="accent2" accent3="accent3" accent4="accent4" accent5="accent5" accent6="accent6" hlink="hlink" folHlink="folHlink"/>
  <p:sldLayoutIdLst>
    <p:sldLayoutId id="2147485603" r:id="rId1"/>
    <p:sldLayoutId id="2147485604" r:id="rId2"/>
    <p:sldLayoutId id="2147485605" r:id="rId3"/>
    <p:sldLayoutId id="2147485606" r:id="rId4"/>
  </p:sldLayoutIdLst>
  <p:hf hdr="0" ftr="0" dt="0"/>
  <p:txStyles>
    <p:titleStyle>
      <a:lvl1pPr algn="l" rtl="0" eaLnBrk="1" fontAlgn="base" hangingPunct="1">
        <a:lnSpc>
          <a:spcPct val="83000"/>
        </a:lnSpc>
        <a:spcBef>
          <a:spcPct val="0"/>
        </a:spcBef>
        <a:spcAft>
          <a:spcPct val="0"/>
        </a:spcAft>
        <a:defRPr sz="3600" b="1" i="0" u="none">
          <a:solidFill>
            <a:srgbClr val="0070C0"/>
          </a:solidFill>
          <a:latin typeface="+mj-lt"/>
          <a:ea typeface="MS PGothic" pitchFamily="34" charset="-128"/>
          <a:cs typeface="ＭＳ Ｐゴシック" pitchFamily="-112" charset="-128"/>
        </a:defRPr>
      </a:lvl1pPr>
      <a:lvl2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2pPr>
      <a:lvl3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3pPr>
      <a:lvl4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4pPr>
      <a:lvl5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algn="l" rtl="0" eaLnBrk="1" fontAlgn="base" hangingPunct="1">
        <a:spcBef>
          <a:spcPts val="25"/>
        </a:spcBef>
        <a:spcAft>
          <a:spcPct val="17000"/>
        </a:spcAft>
        <a:buClr>
          <a:schemeClr val="tx1"/>
        </a:buClr>
        <a:buFont typeface="+mj-lt"/>
        <a:defRPr sz="2400">
          <a:solidFill>
            <a:srgbClr val="000000"/>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anose="05000000000000000000" pitchFamily="2" charset="2"/>
        <a:buChar char=""/>
        <a:defRPr sz="2400">
          <a:solidFill>
            <a:srgbClr val="000000"/>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anose="020B0604020202020204" pitchFamily="34" charset="0"/>
        <a:buChar char="–"/>
        <a:defRPr sz="2400">
          <a:solidFill>
            <a:srgbClr val="000000"/>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anose="05000000000000000000" pitchFamily="2" charset="2"/>
        <a:buChar char="§"/>
        <a:defRPr sz="2400">
          <a:solidFill>
            <a:srgbClr val="000000"/>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anose="020B0604020202020204" pitchFamily="34" charset="0"/>
        <a:buChar char="»"/>
        <a:defRPr sz="2400">
          <a:solidFill>
            <a:srgbClr val="000000"/>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notesSlide" Target="../notesSlides/notesSlide3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4.xml"/><Relationship Id="rId5" Type="http://schemas.openxmlformats.org/officeDocument/2006/relationships/tags" Target="../tags/tag18.xml"/><Relationship Id="rId4" Type="http://schemas.openxmlformats.org/officeDocument/2006/relationships/tags" Target="../tags/tag1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9.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notesSlide" Target="../notesSlides/notesSlide70.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4.xml"/><Relationship Id="rId5" Type="http://schemas.openxmlformats.org/officeDocument/2006/relationships/tags" Target="../tags/tag45.xml"/><Relationship Id="rId4" Type="http://schemas.openxmlformats.org/officeDocument/2006/relationships/tags" Target="../tags/tag4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notesSlide" Target="../notesSlides/notesSlide8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4.xml"/><Relationship Id="rId5" Type="http://schemas.openxmlformats.org/officeDocument/2006/relationships/tags" Target="../tags/tag57.xml"/><Relationship Id="rId4" Type="http://schemas.openxmlformats.org/officeDocument/2006/relationships/tags" Target="../tags/tag5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notesSlide" Target="../notesSlides/notesSlide86.xml"/><Relationship Id="rId4"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18.png"/><Relationship Id="rId4" Type="http://schemas.openxmlformats.org/officeDocument/2006/relationships/hyperlink" Target="http://support.sas.com/quiz/sq1" TargetMode="Externa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2518834698"/>
              </p:ext>
            </p:extLst>
          </p:nvPr>
        </p:nvGraphicFramePr>
        <p:xfrm>
          <a:off x="1371600" y="1690687"/>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Question 2: OUTER UNION Set Operator</a:t>
            </a:r>
          </a:p>
        </p:txBody>
      </p:sp>
      <p:sp>
        <p:nvSpPr>
          <p:cNvPr id="9" name="Rounded Rectangular Callout 8"/>
          <p:cNvSpPr/>
          <p:nvPr/>
        </p:nvSpPr>
        <p:spPr bwMode="auto">
          <a:xfrm>
            <a:off x="269655" y="2554280"/>
            <a:ext cx="2464309" cy="1872853"/>
          </a:xfrm>
          <a:prstGeom prst="wedgeRoundRectCallout">
            <a:avLst>
              <a:gd name="adj1" fmla="val -11556"/>
              <a:gd name="adj2" fmla="val 61195"/>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0" tIns="0" rIns="0" bIns="0" anchor="ctr">
            <a:spAutoFit/>
          </a:bodyPr>
          <a:lstStyle/>
          <a:p>
            <a:pPr marL="0" indent="0"/>
            <a:r>
              <a:rPr lang="en-US" sz="2200" dirty="0"/>
              <a:t>Which employees </a:t>
            </a:r>
            <a:br>
              <a:rPr lang="en-US" sz="2200" dirty="0"/>
            </a:br>
            <a:r>
              <a:rPr lang="en-US" sz="2200" dirty="0"/>
              <a:t>have completed training </a:t>
            </a:r>
            <a:r>
              <a:rPr lang="en-US" sz="2200"/>
              <a:t>A and/or </a:t>
            </a:r>
            <a:r>
              <a:rPr lang="en-US" sz="2200" dirty="0"/>
              <a:t>B and on what dates?</a:t>
            </a:r>
          </a:p>
        </p:txBody>
      </p:sp>
      <p:pic>
        <p:nvPicPr>
          <p:cNvPr id="23"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4556067"/>
            <a:ext cx="2913207" cy="2020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1914458"/>
            <a:ext cx="2913207" cy="19276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823913" y="4672157"/>
            <a:ext cx="2727131" cy="1785104"/>
          </a:xfrm>
          <a:prstGeom prst="rect">
            <a:avLst/>
          </a:prstGeom>
          <a:noFill/>
          <a:ln>
            <a:noFill/>
          </a:ln>
        </p:spPr>
        <p:txBody>
          <a:bodyPr wrap="square" rtlCol="0">
            <a:spAutoFit/>
          </a:bodyPr>
          <a:lstStyle/>
          <a:p>
            <a:r>
              <a:rPr lang="en-US" sz="2200" dirty="0"/>
              <a:t>Query 2:</a:t>
            </a:r>
          </a:p>
          <a:p>
            <a:r>
              <a:rPr lang="en-US" sz="2200" dirty="0"/>
              <a:t>List employees </a:t>
            </a:r>
            <a:br>
              <a:rPr lang="en-US" sz="2200" dirty="0"/>
            </a:br>
            <a:r>
              <a:rPr lang="en-US" sz="2200" dirty="0"/>
              <a:t>that have completed </a:t>
            </a:r>
            <a:r>
              <a:rPr lang="en-US" sz="2200" b="1" dirty="0"/>
              <a:t>train_b</a:t>
            </a:r>
            <a:r>
              <a:rPr lang="en-US" sz="2200" dirty="0"/>
              <a:t> and the completion date.</a:t>
            </a:r>
          </a:p>
        </p:txBody>
      </p:sp>
      <p:sp>
        <p:nvSpPr>
          <p:cNvPr id="2" name="TextBox 1"/>
          <p:cNvSpPr txBox="1"/>
          <p:nvPr/>
        </p:nvSpPr>
        <p:spPr>
          <a:xfrm>
            <a:off x="2819771" y="1998344"/>
            <a:ext cx="2703577" cy="1785104"/>
          </a:xfrm>
          <a:prstGeom prst="rect">
            <a:avLst/>
          </a:prstGeom>
          <a:noFill/>
          <a:ln>
            <a:noFill/>
          </a:ln>
        </p:spPr>
        <p:txBody>
          <a:bodyPr wrap="square" rtlCol="0">
            <a:spAutoFit/>
          </a:bodyPr>
          <a:lstStyle/>
          <a:p>
            <a:r>
              <a:rPr lang="en-US" sz="2200" dirty="0"/>
              <a:t>Query 1:</a:t>
            </a:r>
          </a:p>
          <a:p>
            <a:r>
              <a:rPr lang="en-US" sz="2200" dirty="0"/>
              <a:t>List employees </a:t>
            </a:r>
            <a:br>
              <a:rPr lang="en-US" sz="2200" dirty="0"/>
            </a:br>
            <a:r>
              <a:rPr lang="en-US" sz="2200" dirty="0"/>
              <a:t>that have completed </a:t>
            </a:r>
            <a:r>
              <a:rPr lang="en-US" sz="2200" b="1" dirty="0"/>
              <a:t>train_a</a:t>
            </a:r>
            <a:r>
              <a:rPr lang="en-US" sz="2200" dirty="0"/>
              <a:t> and the completion date.</a:t>
            </a:r>
          </a:p>
        </p:txBody>
      </p:sp>
      <p:sp>
        <p:nvSpPr>
          <p:cNvPr id="3" name="TextBox 2"/>
          <p:cNvSpPr txBox="1"/>
          <p:nvPr/>
        </p:nvSpPr>
        <p:spPr>
          <a:xfrm>
            <a:off x="4587131" y="3834067"/>
            <a:ext cx="2840023" cy="707886"/>
          </a:xfrm>
          <a:prstGeom prst="rect">
            <a:avLst/>
          </a:prstGeom>
          <a:noFill/>
        </p:spPr>
        <p:txBody>
          <a:bodyPr wrap="square" rtlCol="0">
            <a:spAutoFit/>
          </a:bodyPr>
          <a:lstStyle/>
          <a:p>
            <a:r>
              <a:rPr lang="en-US" sz="2000" b="1" dirty="0"/>
              <a:t>OUTER </a:t>
            </a:r>
            <a:br>
              <a:rPr lang="en-US" sz="2000" b="1" dirty="0"/>
            </a:br>
            <a:r>
              <a:rPr lang="en-US" sz="2000" b="1" dirty="0"/>
              <a:t>UNION</a:t>
            </a:r>
          </a:p>
        </p:txBody>
      </p:sp>
      <p:pic>
        <p:nvPicPr>
          <p:cNvPr id="45" name="Picture 6" descr="\\sashq\root\dept\PSD\GRAPHICS\Illustrations\Arrows\arrow_med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205" y="3765080"/>
            <a:ext cx="557733" cy="3377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descr="\\sashq\root\dept\PSD\GRAPHICS\Illustrations\Documents and Reports\report_med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477" y="3385020"/>
            <a:ext cx="972390" cy="119255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206242">
            <a:off x="5004549" y="2303769"/>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43284">
            <a:off x="5011621" y="5684806"/>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L:\graphics\person_red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49" y="4583202"/>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540640" y="2847890"/>
            <a:ext cx="1621832" cy="646331"/>
          </a:xfrm>
          <a:prstGeom prst="rect">
            <a:avLst/>
          </a:prstGeom>
          <a:noFill/>
        </p:spPr>
        <p:txBody>
          <a:bodyPr wrap="square" rtlCol="0">
            <a:spAutoFit/>
          </a:bodyPr>
          <a:lstStyle/>
          <a:p>
            <a:pPr algn="ctr"/>
            <a:r>
              <a:rPr lang="en-US" sz="1800" b="1" dirty="0">
                <a:latin typeface="+mn-lt"/>
              </a:rPr>
              <a:t>Final Result</a:t>
            </a:r>
          </a:p>
          <a:p>
            <a:pPr algn="ctr"/>
            <a:r>
              <a:rPr lang="en-US" sz="1800" b="1" dirty="0">
                <a:latin typeface="+mn-lt"/>
              </a:rPr>
              <a:t>Set</a:t>
            </a:r>
          </a:p>
        </p:txBody>
      </p:sp>
      <p:grpSp>
        <p:nvGrpSpPr>
          <p:cNvPr id="8" name="Group 7"/>
          <p:cNvGrpSpPr/>
          <p:nvPr/>
        </p:nvGrpSpPr>
        <p:grpSpPr>
          <a:xfrm>
            <a:off x="5686161" y="3390900"/>
            <a:ext cx="2163145" cy="1752600"/>
            <a:chOff x="5693781" y="3467100"/>
            <a:chExt cx="2163145" cy="1752600"/>
          </a:xfrm>
        </p:grpSpPr>
        <p:sp>
          <p:nvSpPr>
            <p:cNvPr id="25" name="Oval 24"/>
            <p:cNvSpPr/>
            <p:nvPr/>
          </p:nvSpPr>
          <p:spPr bwMode="auto">
            <a:xfrm>
              <a:off x="5693781" y="34678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26" name="Oval 25"/>
            <p:cNvSpPr/>
            <p:nvPr/>
          </p:nvSpPr>
          <p:spPr bwMode="auto">
            <a:xfrm>
              <a:off x="6897741" y="423661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cxnSp>
          <p:nvCxnSpPr>
            <p:cNvPr id="6" name="Straight Connector 5"/>
            <p:cNvCxnSpPr/>
            <p:nvPr/>
          </p:nvCxnSpPr>
          <p:spPr bwMode="auto">
            <a:xfrm>
              <a:off x="6775353" y="3467100"/>
              <a:ext cx="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03967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7"/>
              <a:defRPr/>
            </a:pPr>
            <a:r>
              <a:rPr lang="en-US" dirty="0"/>
              <a:t>How many </a:t>
            </a:r>
            <a:r>
              <a:rPr lang="en-US"/>
              <a:t>rows will </a:t>
            </a:r>
            <a:r>
              <a:rPr lang="en-US" dirty="0"/>
              <a:t>this </a:t>
            </a:r>
            <a:r>
              <a:rPr lang="en-US"/>
              <a:t>query produce? </a:t>
            </a:r>
            <a:endParaRPr lang="en-US" dirty="0"/>
          </a:p>
          <a:p>
            <a:pPr marL="0" indent="0">
              <a:defRPr/>
            </a:pPr>
            <a:endParaRPr lang="en-US" sz="800" b="1" dirty="0"/>
          </a:p>
          <a:p>
            <a:pPr lvl="1">
              <a:buClr>
                <a:schemeClr val="tx1"/>
              </a:buClr>
              <a:buSzTx/>
              <a:buFont typeface="Wingdings" pitchFamily="2" charset="2"/>
              <a:buAutoNum type="alphaLcPeriod"/>
              <a:defRPr/>
            </a:pPr>
            <a:r>
              <a:rPr lang="en-US" dirty="0"/>
              <a:t>2</a:t>
            </a:r>
          </a:p>
          <a:p>
            <a:pPr lvl="1">
              <a:buClr>
                <a:schemeClr val="tx1"/>
              </a:buClr>
              <a:buSzTx/>
              <a:buFont typeface="Wingdings" pitchFamily="2" charset="2"/>
              <a:buAutoNum type="alphaLcPeriod"/>
              <a:defRPr/>
            </a:pPr>
            <a:r>
              <a:rPr lang="en-US" dirty="0"/>
              <a:t>4</a:t>
            </a:r>
          </a:p>
          <a:p>
            <a:pPr lvl="1">
              <a:buClr>
                <a:schemeClr val="tx1"/>
              </a:buClr>
              <a:buSzTx/>
              <a:buFont typeface="Wingdings" pitchFamily="2" charset="2"/>
              <a:buAutoNum type="alphaLcPeriod"/>
              <a:defRPr/>
            </a:pPr>
            <a:r>
              <a:rPr lang="en-US" dirty="0"/>
              <a:t>6</a:t>
            </a:r>
          </a:p>
          <a:p>
            <a:pPr lvl="1">
              <a:buClr>
                <a:schemeClr val="tx1"/>
              </a:buClr>
              <a:buSzTx/>
              <a:buFont typeface="Wingdings" pitchFamily="2" charset="2"/>
              <a:buAutoNum type="alphaLcPeriod"/>
              <a:defRPr/>
            </a:pPr>
            <a:r>
              <a:rPr lang="en-US" dirty="0"/>
              <a:t>8</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a:xfrm>
            <a:off x="4510668" y="1192348"/>
            <a:ext cx="220252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union all</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238315554"/>
              </p:ext>
            </p:extLst>
          </p:nvPr>
        </p:nvGraphicFramePr>
        <p:xfrm>
          <a:off x="4508071" y="3868909"/>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1497919834"/>
              </p:ext>
            </p:extLst>
          </p:nvPr>
        </p:nvGraphicFramePr>
        <p:xfrm>
          <a:off x="6180515" y="3868909"/>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8"/>
              <a:defRPr/>
            </a:pPr>
            <a:r>
              <a:rPr lang="en-US" dirty="0"/>
              <a:t>Which statement is true about using the keyword CORR in a set operation? </a:t>
            </a:r>
          </a:p>
          <a:p>
            <a:pPr lvl="1">
              <a:buClr>
                <a:schemeClr val="tx1"/>
              </a:buClr>
              <a:buSzTx/>
              <a:buFont typeface="Wingdings" pitchFamily="2" charset="2"/>
              <a:buAutoNum type="alphaLcPeriod"/>
              <a:defRPr/>
            </a:pPr>
            <a:r>
              <a:rPr lang="en-US" sz="2000" dirty="0"/>
              <a:t>When used with the EXCEPT operator, the CORR keyword instructs PROC SQL to position by same-name columns and eliminate columns that do not have the same name in both tables from the final results.</a:t>
            </a:r>
          </a:p>
          <a:p>
            <a:pPr lvl="1">
              <a:buClr>
                <a:schemeClr val="tx1"/>
              </a:buClr>
              <a:buSzTx/>
              <a:buFont typeface="Wingdings" pitchFamily="2" charset="2"/>
              <a:buAutoNum type="alphaLcPeriod"/>
              <a:defRPr/>
            </a:pPr>
            <a:r>
              <a:rPr lang="en-US" sz="2000" dirty="0"/>
              <a:t>When used with the INTERSECT operator, the CORR keyword instructs PROC SQL to overlay columns by position in the final results.</a:t>
            </a:r>
          </a:p>
          <a:p>
            <a:pPr lvl="1">
              <a:buClr>
                <a:schemeClr val="tx1"/>
              </a:buClr>
              <a:buSzTx/>
              <a:buFont typeface="Wingdings" pitchFamily="2" charset="2"/>
              <a:buAutoNum type="alphaLcPeriod"/>
              <a:defRPr/>
            </a:pPr>
            <a:r>
              <a:rPr lang="en-US" sz="2000" dirty="0"/>
              <a:t>When used with the OUTER UNION operator, the CORR keyword instructs PROC SQL to eliminate columns that do not have the same name in both tables from the final results.</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Which  statement is true about using the keyword </a:t>
            </a:r>
            <a:br>
              <a:rPr lang="en-US" dirty="0"/>
            </a:br>
            <a:r>
              <a:rPr lang="en-US" dirty="0"/>
              <a:t>ALL in a set operation?</a:t>
            </a:r>
          </a:p>
          <a:p>
            <a:pPr marL="0" indent="0">
              <a:defRPr/>
            </a:pPr>
            <a:endParaRPr lang="en-US" sz="800" b="1" dirty="0"/>
          </a:p>
          <a:p>
            <a:pPr lvl="1">
              <a:buClr>
                <a:schemeClr val="tx1"/>
              </a:buClr>
              <a:buSzTx/>
              <a:buFont typeface="Wingdings" pitchFamily="2" charset="2"/>
              <a:buAutoNum type="alphaLcPeriod"/>
              <a:defRPr/>
            </a:pPr>
            <a:r>
              <a:rPr lang="en-US" dirty="0"/>
              <a:t>Generally, using the keyword ALL is less efficient because it requires an extra pass through the data.</a:t>
            </a:r>
          </a:p>
          <a:p>
            <a:pPr lvl="1">
              <a:buClr>
                <a:schemeClr val="tx1"/>
              </a:buClr>
              <a:buSzTx/>
              <a:buFont typeface="Wingdings" pitchFamily="2" charset="2"/>
              <a:buAutoNum type="alphaLcPeriod"/>
              <a:defRPr/>
            </a:pPr>
            <a:r>
              <a:rPr lang="en-US" dirty="0"/>
              <a:t>Generally, using the keyword ALL is more efficient because it avoids an extra pass through the data.</a:t>
            </a:r>
          </a:p>
          <a:p>
            <a:pPr lvl="1">
              <a:buClr>
                <a:schemeClr val="tx1"/>
              </a:buClr>
              <a:buSzTx/>
              <a:buFont typeface="Wingdings" pitchFamily="2" charset="2"/>
              <a:buAutoNum type="alphaLcPeriod"/>
              <a:defRPr/>
            </a:pPr>
            <a:r>
              <a:rPr lang="en-US" dirty="0"/>
              <a:t>PROC SQL does not allow duplicate rows to remain eligible for processing.</a:t>
            </a:r>
          </a:p>
          <a:p>
            <a:pPr lvl="1">
              <a:buClr>
                <a:schemeClr val="tx1"/>
              </a:buClr>
              <a:buSzTx/>
              <a:buFont typeface="Wingdings" pitchFamily="2" charset="2"/>
              <a:buAutoNum type="alphaLcPeriod"/>
              <a:defRPr/>
            </a:pPr>
            <a:r>
              <a:rPr lang="en-US" dirty="0"/>
              <a:t>The keyword ALL is not an implied part of the OUTER UNION set operator and is not necessary.</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dirty="0"/>
              <a:t>PROC SQL with set operators handles columns </a:t>
            </a:r>
            <a:br>
              <a:rPr lang="en-US" dirty="0"/>
            </a:br>
            <a:r>
              <a:rPr lang="en-US" dirty="0"/>
              <a:t>and rows depending on the specific set operator </a:t>
            </a:r>
            <a:br>
              <a:rPr lang="en-US" dirty="0"/>
            </a:br>
            <a:r>
              <a:rPr lang="en-US" dirty="0"/>
              <a:t>and keywords used in the set operation.</a:t>
            </a:r>
          </a:p>
          <a:p>
            <a:pPr marL="0" indent="0">
              <a:defRPr/>
            </a:pPr>
            <a:endParaRPr lang="en-US" sz="800" b="1" dirty="0"/>
          </a:p>
          <a:p>
            <a:pPr marL="0" indent="0">
              <a:defRPr/>
            </a:pPr>
            <a:r>
              <a:rPr lang="en-US" dirty="0">
                <a:sym typeface="Wingdings"/>
              </a:rPr>
              <a:t></a:t>
            </a:r>
            <a:r>
              <a:rPr lang="en-US" dirty="0">
                <a:sym typeface="Wingdings" pitchFamily="2" charset="2"/>
              </a:rPr>
              <a:t>  </a:t>
            </a:r>
            <a:r>
              <a:rPr lang="en-US" dirty="0"/>
              <a:t>True</a:t>
            </a:r>
          </a:p>
          <a:p>
            <a:pPr marL="0" indent="0">
              <a:defRPr/>
            </a:pPr>
            <a:r>
              <a:rPr lang="en-US" dirty="0">
                <a:sym typeface="Wingdings"/>
              </a:rPr>
              <a:t></a:t>
            </a:r>
            <a:r>
              <a:rPr lang="en-US" dirty="0"/>
              <a:t>  False</a:t>
            </a:r>
          </a:p>
          <a:p>
            <a:pPr marL="0" indent="0">
              <a:defRPr/>
            </a:pP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Question 3: EXCEPT Set Operator</a:t>
            </a:r>
          </a:p>
        </p:txBody>
      </p:sp>
      <p:sp>
        <p:nvSpPr>
          <p:cNvPr id="27" name="Rounded Rectangular Callout 26"/>
          <p:cNvSpPr/>
          <p:nvPr/>
        </p:nvSpPr>
        <p:spPr bwMode="auto">
          <a:xfrm>
            <a:off x="269655" y="3022208"/>
            <a:ext cx="2464309" cy="1498283"/>
          </a:xfrm>
          <a:prstGeom prst="wedgeRoundRectCallout">
            <a:avLst>
              <a:gd name="adj1" fmla="val -11556"/>
              <a:gd name="adj2" fmla="val 61195"/>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0" tIns="0" rIns="0" bIns="0" anchor="ctr">
            <a:spAutoFit/>
          </a:bodyPr>
          <a:lstStyle/>
          <a:p>
            <a:pPr marL="0" indent="0"/>
            <a:r>
              <a:rPr lang="en-US" sz="2200" dirty="0"/>
              <a:t>Which employees </a:t>
            </a:r>
            <a:br>
              <a:rPr lang="en-US" sz="2200" dirty="0"/>
            </a:br>
            <a:r>
              <a:rPr lang="en-US" sz="2200" dirty="0"/>
              <a:t>have completed training A, but not training B?</a:t>
            </a:r>
          </a:p>
        </p:txBody>
      </p:sp>
      <p:pic>
        <p:nvPicPr>
          <p:cNvPr id="29"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4556067"/>
            <a:ext cx="2913207" cy="202002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1914458"/>
            <a:ext cx="2913207" cy="192766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2823913" y="4672157"/>
            <a:ext cx="2727131" cy="1446550"/>
          </a:xfrm>
          <a:prstGeom prst="rect">
            <a:avLst/>
          </a:prstGeom>
          <a:noFill/>
          <a:ln>
            <a:noFill/>
          </a:ln>
        </p:spPr>
        <p:txBody>
          <a:bodyPr wrap="square" rtlCol="0">
            <a:spAutoFit/>
          </a:bodyPr>
          <a:lstStyle/>
          <a:p>
            <a:r>
              <a:rPr lang="en-US" sz="2200" dirty="0"/>
              <a:t>Query 2:</a:t>
            </a:r>
          </a:p>
          <a:p>
            <a:r>
              <a:rPr lang="en-US" sz="2200" dirty="0"/>
              <a:t>List employees </a:t>
            </a:r>
            <a:br>
              <a:rPr lang="en-US" sz="2200" dirty="0"/>
            </a:br>
            <a:r>
              <a:rPr lang="en-US" sz="2200" dirty="0"/>
              <a:t>that have completed </a:t>
            </a:r>
            <a:r>
              <a:rPr lang="en-US" sz="2200" b="1" dirty="0"/>
              <a:t>train_b</a:t>
            </a:r>
            <a:r>
              <a:rPr lang="en-US" sz="2200" dirty="0"/>
              <a:t>.</a:t>
            </a:r>
          </a:p>
        </p:txBody>
      </p:sp>
      <p:sp>
        <p:nvSpPr>
          <p:cNvPr id="32" name="TextBox 31"/>
          <p:cNvSpPr txBox="1"/>
          <p:nvPr/>
        </p:nvSpPr>
        <p:spPr>
          <a:xfrm>
            <a:off x="2819771" y="1998344"/>
            <a:ext cx="2703577" cy="1446550"/>
          </a:xfrm>
          <a:prstGeom prst="rect">
            <a:avLst/>
          </a:prstGeom>
          <a:noFill/>
          <a:ln>
            <a:noFill/>
          </a:ln>
        </p:spPr>
        <p:txBody>
          <a:bodyPr wrap="square" rtlCol="0">
            <a:spAutoFit/>
          </a:bodyPr>
          <a:lstStyle/>
          <a:p>
            <a:r>
              <a:rPr lang="en-US" sz="2200" dirty="0"/>
              <a:t>Query 1:</a:t>
            </a:r>
          </a:p>
          <a:p>
            <a:r>
              <a:rPr lang="en-US" sz="2200" dirty="0"/>
              <a:t>List employees </a:t>
            </a:r>
            <a:br>
              <a:rPr lang="en-US" sz="2200" dirty="0"/>
            </a:br>
            <a:r>
              <a:rPr lang="en-US" sz="2200" dirty="0"/>
              <a:t>that have completed </a:t>
            </a:r>
            <a:r>
              <a:rPr lang="en-US" sz="2200" b="1" dirty="0"/>
              <a:t>train_a</a:t>
            </a:r>
            <a:r>
              <a:rPr lang="en-US" sz="2200" dirty="0"/>
              <a:t>.</a:t>
            </a:r>
          </a:p>
        </p:txBody>
      </p:sp>
      <p:sp>
        <p:nvSpPr>
          <p:cNvPr id="41" name="TextBox 40"/>
          <p:cNvSpPr txBox="1"/>
          <p:nvPr/>
        </p:nvSpPr>
        <p:spPr>
          <a:xfrm>
            <a:off x="5003569" y="3834067"/>
            <a:ext cx="2840023" cy="400110"/>
          </a:xfrm>
          <a:prstGeom prst="rect">
            <a:avLst/>
          </a:prstGeom>
          <a:noFill/>
        </p:spPr>
        <p:txBody>
          <a:bodyPr wrap="square" rtlCol="0">
            <a:spAutoFit/>
          </a:bodyPr>
          <a:lstStyle/>
          <a:p>
            <a:r>
              <a:rPr lang="en-US" sz="2000" b="1" dirty="0"/>
              <a:t>EXCEPT</a:t>
            </a:r>
          </a:p>
        </p:txBody>
      </p:sp>
      <p:pic>
        <p:nvPicPr>
          <p:cNvPr id="44" name="Picture 6" descr="\\sashq\root\dept\PSD\GRAPHICS\Illustrations\Arrows\arrow_med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205" y="3765080"/>
            <a:ext cx="557733" cy="3377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sashq\root\dept\PSD\GRAPHICS\Illustrations\Documents and Reports\report_med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477" y="3385020"/>
            <a:ext cx="972390" cy="119255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206242">
            <a:off x="5004549" y="2303769"/>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43284">
            <a:off x="5011621" y="5684806"/>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L:\graphics\person_red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49" y="4583202"/>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540640" y="2847890"/>
            <a:ext cx="1621832" cy="646331"/>
          </a:xfrm>
          <a:prstGeom prst="rect">
            <a:avLst/>
          </a:prstGeom>
          <a:noFill/>
        </p:spPr>
        <p:txBody>
          <a:bodyPr wrap="square" rtlCol="0">
            <a:spAutoFit/>
          </a:bodyPr>
          <a:lstStyle/>
          <a:p>
            <a:pPr algn="ctr"/>
            <a:r>
              <a:rPr lang="en-US" sz="1800" b="1" dirty="0">
                <a:latin typeface="+mn-lt"/>
              </a:rPr>
              <a:t>Final Result</a:t>
            </a:r>
          </a:p>
          <a:p>
            <a:pPr algn="ctr"/>
            <a:r>
              <a:rPr lang="en-US" sz="1800" b="1" dirty="0">
                <a:latin typeface="+mn-lt"/>
              </a:rPr>
              <a:t>Set</a:t>
            </a:r>
          </a:p>
        </p:txBody>
      </p:sp>
      <p:grpSp>
        <p:nvGrpSpPr>
          <p:cNvPr id="28" name="Group 27"/>
          <p:cNvGrpSpPr/>
          <p:nvPr/>
        </p:nvGrpSpPr>
        <p:grpSpPr>
          <a:xfrm>
            <a:off x="6272276" y="3140202"/>
            <a:ext cx="959810" cy="1681763"/>
            <a:chOff x="6665976" y="1118362"/>
            <a:chExt cx="959810" cy="1681763"/>
          </a:xfrm>
        </p:grpSpPr>
        <p:sp>
          <p:nvSpPr>
            <p:cNvPr id="33" name="Oval 32"/>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34" name="Oval 33"/>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
          <p:nvSpPr>
            <p:cNvPr id="35" name="Oval 34"/>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55306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Question 4: INTERSECT Set Operator</a:t>
            </a:r>
          </a:p>
        </p:txBody>
      </p:sp>
      <p:sp>
        <p:nvSpPr>
          <p:cNvPr id="27" name="Rounded Rectangular Callout 26"/>
          <p:cNvSpPr/>
          <p:nvPr/>
        </p:nvSpPr>
        <p:spPr bwMode="auto">
          <a:xfrm>
            <a:off x="269655" y="3022208"/>
            <a:ext cx="2464309" cy="1498283"/>
          </a:xfrm>
          <a:prstGeom prst="wedgeRoundRectCallout">
            <a:avLst>
              <a:gd name="adj1" fmla="val -11556"/>
              <a:gd name="adj2" fmla="val 61195"/>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0" tIns="0" rIns="0" bIns="0" anchor="ctr">
            <a:spAutoFit/>
          </a:bodyPr>
          <a:lstStyle/>
          <a:p>
            <a:pPr marL="0" indent="0"/>
            <a:r>
              <a:rPr lang="en-US" sz="2200" dirty="0"/>
              <a:t>Which employees </a:t>
            </a:r>
            <a:br>
              <a:rPr lang="en-US" sz="2200" dirty="0"/>
            </a:br>
            <a:r>
              <a:rPr lang="en-US" sz="2200" dirty="0"/>
              <a:t>have completed both training A </a:t>
            </a:r>
            <a:br>
              <a:rPr lang="en-US" sz="2200" dirty="0"/>
            </a:br>
            <a:r>
              <a:rPr lang="en-US" sz="2200" dirty="0"/>
              <a:t>and B?</a:t>
            </a:r>
          </a:p>
        </p:txBody>
      </p:sp>
      <p:pic>
        <p:nvPicPr>
          <p:cNvPr id="28"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4556067"/>
            <a:ext cx="2913207" cy="20200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sashq\root\dept\PSD\GRAPHICS\Illustrations\Backgrounds\background_blue_haze_horiz_wider_ligh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075" y="1914458"/>
            <a:ext cx="2913207" cy="192766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823913" y="4672157"/>
            <a:ext cx="2727131" cy="1446550"/>
          </a:xfrm>
          <a:prstGeom prst="rect">
            <a:avLst/>
          </a:prstGeom>
          <a:noFill/>
          <a:ln>
            <a:noFill/>
          </a:ln>
        </p:spPr>
        <p:txBody>
          <a:bodyPr wrap="square" rtlCol="0">
            <a:spAutoFit/>
          </a:bodyPr>
          <a:lstStyle/>
          <a:p>
            <a:r>
              <a:rPr lang="en-US" sz="2200" dirty="0"/>
              <a:t>Query 2:</a:t>
            </a:r>
          </a:p>
          <a:p>
            <a:r>
              <a:rPr lang="en-US" sz="2200" dirty="0"/>
              <a:t>List employees </a:t>
            </a:r>
            <a:br>
              <a:rPr lang="en-US" sz="2200" dirty="0"/>
            </a:br>
            <a:r>
              <a:rPr lang="en-US" sz="2200" dirty="0"/>
              <a:t>that have completed </a:t>
            </a:r>
            <a:r>
              <a:rPr lang="en-US" sz="2200" b="1" dirty="0"/>
              <a:t>train_b</a:t>
            </a:r>
            <a:r>
              <a:rPr lang="en-US" sz="2200" dirty="0"/>
              <a:t>.</a:t>
            </a:r>
          </a:p>
        </p:txBody>
      </p:sp>
      <p:sp>
        <p:nvSpPr>
          <p:cNvPr id="31" name="TextBox 30"/>
          <p:cNvSpPr txBox="1"/>
          <p:nvPr/>
        </p:nvSpPr>
        <p:spPr>
          <a:xfrm>
            <a:off x="2819771" y="1998344"/>
            <a:ext cx="2703577" cy="1446550"/>
          </a:xfrm>
          <a:prstGeom prst="rect">
            <a:avLst/>
          </a:prstGeom>
          <a:noFill/>
          <a:ln>
            <a:noFill/>
          </a:ln>
        </p:spPr>
        <p:txBody>
          <a:bodyPr wrap="square" rtlCol="0">
            <a:spAutoFit/>
          </a:bodyPr>
          <a:lstStyle/>
          <a:p>
            <a:r>
              <a:rPr lang="en-US" sz="2200" dirty="0"/>
              <a:t>Query 1:</a:t>
            </a:r>
          </a:p>
          <a:p>
            <a:r>
              <a:rPr lang="en-US" sz="2200" dirty="0"/>
              <a:t>List employees </a:t>
            </a:r>
            <a:br>
              <a:rPr lang="en-US" sz="2200" dirty="0"/>
            </a:br>
            <a:r>
              <a:rPr lang="en-US" sz="2200" dirty="0"/>
              <a:t>that have completed </a:t>
            </a:r>
            <a:r>
              <a:rPr lang="en-US" sz="2200" b="1" dirty="0"/>
              <a:t>train_a</a:t>
            </a:r>
            <a:r>
              <a:rPr lang="en-US" sz="2200" dirty="0"/>
              <a:t>.</a:t>
            </a:r>
          </a:p>
        </p:txBody>
      </p:sp>
      <p:sp>
        <p:nvSpPr>
          <p:cNvPr id="40" name="TextBox 39"/>
          <p:cNvSpPr txBox="1"/>
          <p:nvPr/>
        </p:nvSpPr>
        <p:spPr>
          <a:xfrm>
            <a:off x="4641449" y="3834067"/>
            <a:ext cx="2840023" cy="400110"/>
          </a:xfrm>
          <a:prstGeom prst="rect">
            <a:avLst/>
          </a:prstGeom>
          <a:noFill/>
        </p:spPr>
        <p:txBody>
          <a:bodyPr wrap="square" rtlCol="0">
            <a:spAutoFit/>
          </a:bodyPr>
          <a:lstStyle/>
          <a:p>
            <a:r>
              <a:rPr lang="en-US" sz="2000" b="1" dirty="0"/>
              <a:t>INTERSECT</a:t>
            </a:r>
          </a:p>
        </p:txBody>
      </p:sp>
      <p:pic>
        <p:nvPicPr>
          <p:cNvPr id="63" name="Picture 6" descr="\\sashq\root\dept\PSD\GRAPHICS\Illustrations\Arrows\arrow_med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205" y="3765080"/>
            <a:ext cx="557733" cy="33778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7" descr="\\sashq\root\dept\PSD\GRAPHICS\Illustrations\Documents and Reports\report_med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477" y="3385020"/>
            <a:ext cx="972390" cy="119255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206242">
            <a:off x="5004549" y="2303769"/>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43284">
            <a:off x="5011621" y="5684806"/>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graphics\person_red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49" y="4583202"/>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540640" y="2847890"/>
            <a:ext cx="1621832" cy="646331"/>
          </a:xfrm>
          <a:prstGeom prst="rect">
            <a:avLst/>
          </a:prstGeom>
          <a:noFill/>
        </p:spPr>
        <p:txBody>
          <a:bodyPr wrap="square" rtlCol="0">
            <a:spAutoFit/>
          </a:bodyPr>
          <a:lstStyle/>
          <a:p>
            <a:pPr algn="ctr"/>
            <a:r>
              <a:rPr lang="en-US" sz="1800" b="1" dirty="0">
                <a:latin typeface="+mn-lt"/>
              </a:rPr>
              <a:t>Final Result</a:t>
            </a:r>
          </a:p>
          <a:p>
            <a:pPr algn="ctr"/>
            <a:r>
              <a:rPr lang="en-US" sz="1800" b="1" dirty="0">
                <a:latin typeface="+mn-lt"/>
              </a:rPr>
              <a:t>Set</a:t>
            </a:r>
          </a:p>
        </p:txBody>
      </p:sp>
      <p:grpSp>
        <p:nvGrpSpPr>
          <p:cNvPr id="2" name="Group 1"/>
          <p:cNvGrpSpPr/>
          <p:nvPr/>
        </p:nvGrpSpPr>
        <p:grpSpPr>
          <a:xfrm>
            <a:off x="6269736" y="3140202"/>
            <a:ext cx="959810" cy="1681763"/>
            <a:chOff x="6310376" y="3140202"/>
            <a:chExt cx="959810" cy="1681763"/>
          </a:xfrm>
        </p:grpSpPr>
        <p:sp>
          <p:nvSpPr>
            <p:cNvPr id="23" name="Oval 22"/>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24" name="Oval 23"/>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
          <p:nvSpPr>
            <p:cNvPr id="32" name="Freeform 31"/>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25" name="Oval 24"/>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886946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Default Behavior of Set Operators</a:t>
            </a:r>
          </a:p>
        </p:txBody>
      </p:sp>
      <p:sp>
        <p:nvSpPr>
          <p:cNvPr id="8195" name="Rectangle 3"/>
          <p:cNvSpPr>
            <a:spLocks noGrp="1" noChangeArrowheads="1"/>
          </p:cNvSpPr>
          <p:nvPr>
            <p:ph idx="1"/>
          </p:nvPr>
        </p:nvSpPr>
        <p:spPr/>
        <p:txBody>
          <a:bodyPr/>
          <a:lstStyle/>
          <a:p>
            <a:pPr marL="0" indent="0"/>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99309119"/>
              </p:ext>
            </p:extLst>
          </p:nvPr>
        </p:nvGraphicFramePr>
        <p:xfrm>
          <a:off x="477514" y="1133931"/>
          <a:ext cx="8195145" cy="4791878"/>
        </p:xfrm>
        <a:graphic>
          <a:graphicData uri="http://schemas.openxmlformats.org/drawingml/2006/table">
            <a:tbl>
              <a:tblPr firstRow="1" bandRow="1">
                <a:tableStyleId>{5C22544A-7EE6-4342-B048-85BDC9FD1C3A}</a:tableStyleId>
              </a:tblPr>
              <a:tblGrid>
                <a:gridCol w="2057456">
                  <a:extLst>
                    <a:ext uri="{9D8B030D-6E8A-4147-A177-3AD203B41FA5}">
                      <a16:colId xmlns:a16="http://schemas.microsoft.com/office/drawing/2014/main" val="20000"/>
                    </a:ext>
                  </a:extLst>
                </a:gridCol>
                <a:gridCol w="2989189">
                  <a:extLst>
                    <a:ext uri="{9D8B030D-6E8A-4147-A177-3AD203B41FA5}">
                      <a16:colId xmlns:a16="http://schemas.microsoft.com/office/drawing/2014/main" val="20001"/>
                    </a:ext>
                  </a:extLst>
                </a:gridCol>
                <a:gridCol w="3148500">
                  <a:extLst>
                    <a:ext uri="{9D8B030D-6E8A-4147-A177-3AD203B41FA5}">
                      <a16:colId xmlns:a16="http://schemas.microsoft.com/office/drawing/2014/main" val="20002"/>
                    </a:ext>
                  </a:extLst>
                </a:gridCol>
              </a:tblGrid>
              <a:tr h="501951">
                <a:tc>
                  <a:txBody>
                    <a:bodyPr/>
                    <a:lstStyle/>
                    <a:p>
                      <a:pPr algn="ctr"/>
                      <a:r>
                        <a:rPr lang="en-US" sz="2000" b="1" i="0" dirty="0">
                          <a:solidFill>
                            <a:srgbClr val="FFFFFF"/>
                          </a:solidFill>
                          <a:latin typeface="Arial"/>
                        </a:rPr>
                        <a:t>Set</a:t>
                      </a:r>
                      <a:r>
                        <a:rPr lang="en-US" sz="2000" b="1" i="0" baseline="0" dirty="0">
                          <a:solidFill>
                            <a:srgbClr val="FFFFFF"/>
                          </a:solidFill>
                          <a:latin typeface="Arial"/>
                        </a:rPr>
                        <a:t> Operator</a:t>
                      </a:r>
                      <a:endParaRPr lang="en-US" sz="2000" b="1" i="0" dirty="0">
                        <a:solidFill>
                          <a:srgbClr val="FFFFFF"/>
                        </a:solidFill>
                        <a:latin typeface="Aria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53C3"/>
                    </a:solidFill>
                  </a:tcPr>
                </a:tc>
                <a:tc>
                  <a:txBody>
                    <a:bodyPr/>
                    <a:lstStyle/>
                    <a:p>
                      <a:pPr algn="ctr"/>
                      <a:r>
                        <a:rPr lang="en-US" sz="2000" b="1" i="0" dirty="0">
                          <a:solidFill>
                            <a:srgbClr val="FFFFFF"/>
                          </a:solidFill>
                          <a:latin typeface="Arial"/>
                        </a:rPr>
                        <a:t>Rows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53C3"/>
                    </a:solidFill>
                  </a:tcPr>
                </a:tc>
                <a:tc>
                  <a:txBody>
                    <a:bodyPr/>
                    <a:lstStyle/>
                    <a:p>
                      <a:pPr algn="ctr"/>
                      <a:r>
                        <a:rPr lang="en-US" sz="2000" b="1" i="0" dirty="0">
                          <a:solidFill>
                            <a:srgbClr val="FFFFFF"/>
                          </a:solidFill>
                          <a:latin typeface="Arial"/>
                        </a:rPr>
                        <a:t>Columns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53C3"/>
                    </a:solidFill>
                  </a:tcPr>
                </a:tc>
                <a:extLst>
                  <a:ext uri="{0D108BD9-81ED-4DB2-BD59-A6C34878D82A}">
                    <a16:rowId xmlns:a16="http://schemas.microsoft.com/office/drawing/2014/main" val="10000"/>
                  </a:ext>
                </a:extLst>
              </a:tr>
              <a:tr h="868959">
                <a:tc>
                  <a:txBody>
                    <a:bodyPr/>
                    <a:lstStyle/>
                    <a:p>
                      <a:pPr algn="l"/>
                      <a:r>
                        <a:rPr lang="en-US" sz="2000" b="0" i="0" dirty="0">
                          <a:solidFill>
                            <a:srgbClr val="000000"/>
                          </a:solidFill>
                          <a:latin typeface="Arial"/>
                        </a:rPr>
                        <a:t>UNION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algn="l"/>
                      <a:r>
                        <a:rPr lang="en-US" sz="2000" b="0" i="0" dirty="0">
                          <a:solidFill>
                            <a:srgbClr val="000000"/>
                          </a:solidFill>
                          <a:latin typeface="Arial"/>
                        </a:rPr>
                        <a:t>Unique rows from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algn="l"/>
                      <a:r>
                        <a:rPr lang="en-US" sz="2000" b="0" i="0" dirty="0">
                          <a:solidFill>
                            <a:srgbClr val="000000"/>
                          </a:solidFill>
                          <a:latin typeface="Arial"/>
                        </a:rPr>
                        <a:t>Aligned by column position in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1"/>
                  </a:ext>
                </a:extLst>
              </a:tr>
              <a:tr h="868959">
                <a:tc>
                  <a:txBody>
                    <a:bodyPr/>
                    <a:lstStyle/>
                    <a:p>
                      <a:pPr algn="l"/>
                      <a:r>
                        <a:rPr lang="en-US" sz="2000" b="0" i="0" dirty="0">
                          <a:solidFill>
                            <a:srgbClr val="000000"/>
                          </a:solidFill>
                          <a:latin typeface="Arial"/>
                        </a:rPr>
                        <a:t>OUTER UNION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algn="l"/>
                      <a:r>
                        <a:rPr lang="en-US" sz="2000" b="0" i="0" dirty="0">
                          <a:solidFill>
                            <a:srgbClr val="000000"/>
                          </a:solidFill>
                          <a:latin typeface="Arial"/>
                        </a:rPr>
                        <a:t>All rows</a:t>
                      </a:r>
                      <a:r>
                        <a:rPr lang="en-US" sz="2000" b="0" i="0" baseline="0" dirty="0">
                          <a:solidFill>
                            <a:srgbClr val="000000"/>
                          </a:solidFill>
                          <a:latin typeface="Arial"/>
                        </a:rPr>
                        <a:t> </a:t>
                      </a:r>
                      <a:r>
                        <a:rPr lang="en-US" sz="2000" b="0" i="0" dirty="0">
                          <a:solidFill>
                            <a:srgbClr val="000000"/>
                          </a:solidFill>
                          <a:latin typeface="Arial"/>
                        </a:rPr>
                        <a:t>from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algn="l"/>
                      <a:r>
                        <a:rPr lang="en-US" sz="2000" b="0" i="0" dirty="0">
                          <a:solidFill>
                            <a:srgbClr val="000000"/>
                          </a:solidFill>
                          <a:latin typeface="Arial"/>
                        </a:rPr>
                        <a:t>All columns from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2"/>
                  </a:ext>
                </a:extLst>
              </a:tr>
              <a:tr h="1241369">
                <a:tc>
                  <a:txBody>
                    <a:bodyPr/>
                    <a:lstStyle/>
                    <a:p>
                      <a:pPr algn="l"/>
                      <a:r>
                        <a:rPr lang="en-US" sz="2000" b="0" i="0" dirty="0">
                          <a:solidFill>
                            <a:srgbClr val="000000"/>
                          </a:solidFill>
                          <a:latin typeface="Arial"/>
                        </a:rPr>
                        <a:t>EXCEPT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algn="l"/>
                      <a:r>
                        <a:rPr lang="en-US" sz="2000" b="0" i="0" dirty="0">
                          <a:solidFill>
                            <a:srgbClr val="000000"/>
                          </a:solidFill>
                          <a:latin typeface="Arial"/>
                        </a:rPr>
                        <a:t>Unique rows from the first  result set, that are not</a:t>
                      </a:r>
                      <a:r>
                        <a:rPr lang="en-US" sz="2000" b="0" i="0" baseline="0" dirty="0">
                          <a:solidFill>
                            <a:srgbClr val="000000"/>
                          </a:solidFill>
                          <a:latin typeface="Arial"/>
                        </a:rPr>
                        <a:t> in the second result set</a:t>
                      </a:r>
                      <a:endParaRPr lang="en-US" sz="2000" b="0" i="0" dirty="0">
                        <a:solidFill>
                          <a:srgbClr val="000000"/>
                        </a:solidFill>
                        <a:latin typeface="Aria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00"/>
                          </a:solidFill>
                          <a:latin typeface="Arial"/>
                        </a:rPr>
                        <a:t>Aligned by column position in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3"/>
                  </a:ext>
                </a:extLst>
              </a:tr>
              <a:tr h="1241369">
                <a:tc>
                  <a:txBody>
                    <a:bodyPr/>
                    <a:lstStyle/>
                    <a:p>
                      <a:pPr algn="l"/>
                      <a:r>
                        <a:rPr lang="en-US" sz="2000" b="0" i="0" dirty="0">
                          <a:solidFill>
                            <a:srgbClr val="000000"/>
                          </a:solidFill>
                          <a:latin typeface="Arial"/>
                        </a:rPr>
                        <a:t>INTERSECT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00"/>
                          </a:solidFill>
                          <a:latin typeface="Arial"/>
                        </a:rPr>
                        <a:t>Unique rows from the first result set that are </a:t>
                      </a:r>
                      <a:r>
                        <a:rPr lang="en-US" sz="2000" b="0" i="0" baseline="0" dirty="0">
                          <a:solidFill>
                            <a:srgbClr val="000000"/>
                          </a:solidFill>
                          <a:latin typeface="Arial"/>
                        </a:rPr>
                        <a:t>in the second result set</a:t>
                      </a:r>
                      <a:endParaRPr lang="en-US" sz="2000" b="0" i="0" dirty="0">
                        <a:solidFill>
                          <a:srgbClr val="000000"/>
                        </a:solidFill>
                        <a:latin typeface="Aria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000000"/>
                          </a:solidFill>
                          <a:latin typeface="Arial"/>
                        </a:rPr>
                        <a:t>Aligned by column position in both result 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2925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Using Set Operators </a:t>
            </a:r>
          </a:p>
        </p:txBody>
      </p:sp>
      <p:sp>
        <p:nvSpPr>
          <p:cNvPr id="7171" name="Content Placeholder 2"/>
          <p:cNvSpPr>
            <a:spLocks noGrp="1"/>
          </p:cNvSpPr>
          <p:nvPr>
            <p:ph idx="1"/>
          </p:nvPr>
        </p:nvSpPr>
        <p:spPr>
          <a:xfrm>
            <a:off x="685797" y="1071562"/>
            <a:ext cx="8267283" cy="5501359"/>
          </a:xfrm>
        </p:spPr>
        <p:txBody>
          <a:bodyPr/>
          <a:lstStyle/>
          <a:p>
            <a:endParaRPr lang="en-US" dirty="0"/>
          </a:p>
          <a:p>
            <a:endParaRPr lang="en-US" dirty="0"/>
          </a:p>
          <a:p>
            <a:endParaRPr lang="en-US" dirty="0"/>
          </a:p>
          <a:p>
            <a:endParaRPr lang="en-US" dirty="0"/>
          </a:p>
          <a:p>
            <a:endParaRPr lang="en-US" dirty="0"/>
          </a:p>
          <a:p>
            <a:r>
              <a:rPr lang="en-US" dirty="0"/>
              <a:t>The modifiers ALL and CORR change the default behavior </a:t>
            </a:r>
            <a:br>
              <a:rPr lang="en-US" dirty="0"/>
            </a:br>
            <a:r>
              <a:rPr lang="en-US" dirty="0"/>
              <a:t>of the set operators.</a:t>
            </a:r>
          </a:p>
          <a:p>
            <a:endParaRPr lang="en-US" sz="1400" dirty="0"/>
          </a:p>
          <a:p>
            <a:r>
              <a:rPr lang="en-US" b="1" dirty="0"/>
              <a:t>ALL</a:t>
            </a:r>
            <a:r>
              <a:rPr lang="en-US" dirty="0"/>
              <a:t> modifies the default behavior for rows. </a:t>
            </a:r>
          </a:p>
          <a:p>
            <a:r>
              <a:rPr lang="en-US" b="1" dirty="0"/>
              <a:t>CORR</a:t>
            </a:r>
            <a:r>
              <a:rPr lang="en-US" dirty="0"/>
              <a:t> modifies the default behavior for columns. </a:t>
            </a:r>
          </a:p>
          <a:p>
            <a:endParaRPr lang="en-US" dirty="0"/>
          </a:p>
        </p:txBody>
      </p:sp>
      <p:sp>
        <p:nvSpPr>
          <p:cNvPr id="21" name="TextBox 20"/>
          <p:cNvSpPr txBox="1">
            <a:spLocks noChangeArrowheads="1"/>
          </p:cNvSpPr>
          <p:nvPr/>
        </p:nvSpPr>
        <p:spPr bwMode="auto">
          <a:xfrm>
            <a:off x="1391566" y="1143000"/>
            <a:ext cx="6622890" cy="1564531"/>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p>
            <a:pPr>
              <a:defRPr/>
            </a:pPr>
            <a:r>
              <a:rPr lang="en-US" sz="2250" b="1" dirty="0">
                <a:solidFill>
                  <a:srgbClr val="000000"/>
                </a:solidFill>
                <a:latin typeface="Arial"/>
              </a:rPr>
              <a:t>SELECT</a:t>
            </a:r>
            <a:r>
              <a:rPr lang="en-US" sz="2250" dirty="0">
                <a:solidFill>
                  <a:srgbClr val="000000"/>
                </a:solidFill>
                <a:latin typeface="Arial"/>
              </a:rPr>
              <a:t> …</a:t>
            </a:r>
          </a:p>
          <a:p>
            <a:pPr>
              <a:defRPr/>
            </a:pPr>
            <a:r>
              <a:rPr lang="en-US" sz="2250" b="1" dirty="0">
                <a:solidFill>
                  <a:srgbClr val="000000"/>
                </a:solidFill>
              </a:rPr>
              <a:t>UNION | OUTER UNION | EXCEPT </a:t>
            </a:r>
            <a:r>
              <a:rPr lang="en-US" sz="2250" b="1" dirty="0">
                <a:solidFill>
                  <a:srgbClr val="000000"/>
                </a:solidFill>
                <a:latin typeface="Arial"/>
              </a:rPr>
              <a:t>| INTERSECT </a:t>
            </a:r>
            <a:r>
              <a:rPr lang="en-US" sz="2250" b="1" i="1" dirty="0">
                <a:solidFill>
                  <a:srgbClr val="000000"/>
                </a:solidFill>
              </a:rPr>
              <a:t>&lt;ALL&gt;&lt;CORR&gt; </a:t>
            </a:r>
          </a:p>
          <a:p>
            <a:pPr>
              <a:defRPr/>
            </a:pPr>
            <a:r>
              <a:rPr lang="en-US" sz="2250" b="1" dirty="0">
                <a:solidFill>
                  <a:srgbClr val="000000"/>
                </a:solidFill>
                <a:latin typeface="Arial"/>
              </a:rPr>
              <a:t>SELECT</a:t>
            </a:r>
            <a:r>
              <a:rPr lang="en-US" sz="2250" dirty="0">
                <a:solidFill>
                  <a:srgbClr val="000000"/>
                </a:solidFill>
                <a:latin typeface="Arial"/>
              </a:rPr>
              <a:t> …</a:t>
            </a:r>
            <a:r>
              <a:rPr lang="en-US" sz="2250" b="1" dirty="0">
                <a:solidFill>
                  <a:srgbClr val="000000"/>
                </a:solidFill>
                <a:latin typeface="Arial"/>
              </a:rPr>
              <a:t>;</a:t>
            </a:r>
          </a:p>
        </p:txBody>
      </p:sp>
    </p:spTree>
    <p:extLst>
      <p:ext uri="{BB962C8B-B14F-4D97-AF65-F5344CB8AC3E}">
        <p14:creationId xmlns:p14="http://schemas.microsoft.com/office/powerpoint/2010/main" val="36176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t>6.01 Poll</a:t>
            </a:r>
            <a:endParaRPr lang="en-US" dirty="0"/>
          </a:p>
        </p:txBody>
      </p:sp>
      <p:sp>
        <p:nvSpPr>
          <p:cNvPr id="2051" name="Rectangle 5"/>
          <p:cNvSpPr>
            <a:spLocks noGrp="1" noChangeArrowheads="1"/>
          </p:cNvSpPr>
          <p:nvPr>
            <p:ph idx="1"/>
          </p:nvPr>
        </p:nvSpPr>
        <p:spPr/>
        <p:txBody>
          <a:bodyPr/>
          <a:lstStyle/>
          <a:p>
            <a:pPr marL="0" indent="0">
              <a:tabLst>
                <a:tab pos="457200" algn="l"/>
              </a:tabLst>
            </a:pPr>
            <a:r>
              <a:rPr lang="en-US" dirty="0"/>
              <a:t>By default, the UNION, INTERSECT, and EXCEPT set operators remove duplicate rows from the query output.</a:t>
            </a:r>
          </a:p>
          <a:p>
            <a:pPr marL="0" indent="0"/>
            <a:endParaRPr lang="en-US" sz="800" dirty="0"/>
          </a:p>
          <a:p>
            <a:pPr marL="0" indent="0"/>
            <a:r>
              <a:rPr lang="en-US" dirty="0">
                <a:sym typeface="Wingdings" pitchFamily="2" charset="2"/>
              </a:rPr>
              <a:t>  </a:t>
            </a:r>
            <a:r>
              <a:rPr lang="en-US" dirty="0"/>
              <a:t>True	</a:t>
            </a:r>
          </a:p>
          <a:p>
            <a:pPr marL="0" indent="0"/>
            <a:r>
              <a:rPr lang="en-US" dirty="0">
                <a:sym typeface="Wingdings" pitchFamily="2" charset="2"/>
              </a:rPr>
              <a:t></a:t>
            </a:r>
            <a:r>
              <a:rPr lang="en-US" dirty="0"/>
              <a:t>  False</a:t>
            </a:r>
          </a:p>
          <a:p>
            <a:pPr marL="0" indent="0"/>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t>6.01 Poll </a:t>
            </a:r>
            <a:r>
              <a:rPr lang="en-US" dirty="0"/>
              <a:t>– Correct Answer</a:t>
            </a:r>
          </a:p>
        </p:txBody>
      </p:sp>
      <p:sp>
        <p:nvSpPr>
          <p:cNvPr id="2051" name="Rectangle 5"/>
          <p:cNvSpPr>
            <a:spLocks noGrp="1" noChangeArrowheads="1"/>
          </p:cNvSpPr>
          <p:nvPr>
            <p:ph idx="1"/>
          </p:nvPr>
        </p:nvSpPr>
        <p:spPr/>
        <p:txBody>
          <a:bodyPr/>
          <a:lstStyle/>
          <a:p>
            <a:pPr marL="0" indent="0">
              <a:tabLst>
                <a:tab pos="457200" algn="l"/>
              </a:tabLst>
            </a:pPr>
            <a:r>
              <a:rPr lang="en-US" dirty="0"/>
              <a:t>By default, the UNION, INTERSECT, and EXCEPT set operators remove duplicate rows from the query output.</a:t>
            </a:r>
          </a:p>
          <a:p>
            <a:pPr marL="0" indent="0"/>
            <a:endParaRPr lang="en-US" sz="800" dirty="0"/>
          </a:p>
          <a:p>
            <a:pPr marL="0" indent="0"/>
            <a:r>
              <a:rPr lang="en-US" dirty="0">
                <a:sym typeface="Wingdings" pitchFamily="2" charset="2"/>
              </a:rPr>
              <a:t>  </a:t>
            </a:r>
            <a:r>
              <a:rPr lang="en-US" dirty="0"/>
              <a:t>True	</a:t>
            </a:r>
          </a:p>
          <a:p>
            <a:pPr marL="0" indent="0"/>
            <a:r>
              <a:rPr lang="en-US" dirty="0">
                <a:sym typeface="Wingdings" pitchFamily="2" charset="2"/>
              </a:rPr>
              <a:t></a:t>
            </a:r>
            <a:r>
              <a:rPr lang="en-US" dirty="0"/>
              <a:t>  False</a:t>
            </a:r>
          </a:p>
          <a:p>
            <a:pPr marL="0" indent="0"/>
            <a:endParaRPr lang="en-US" dirty="0"/>
          </a:p>
        </p:txBody>
      </p:sp>
      <p:sp>
        <p:nvSpPr>
          <p:cNvPr id="4" name="Oval 4"/>
          <p:cNvSpPr>
            <a:spLocks noChangeArrowheads="1"/>
          </p:cNvSpPr>
          <p:nvPr/>
        </p:nvSpPr>
        <p:spPr bwMode="auto">
          <a:xfrm>
            <a:off x="594790" y="1959424"/>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Tree>
    <p:custDataLst>
      <p:tags r:id="rId1"/>
    </p:custDataLst>
    <p:extLst>
      <p:ext uri="{BB962C8B-B14F-4D97-AF65-F5344CB8AC3E}">
        <p14:creationId xmlns:p14="http://schemas.microsoft.com/office/powerpoint/2010/main" val="420784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609160438"/>
              </p:ext>
            </p:extLst>
          </p:nvPr>
        </p:nvGraphicFramePr>
        <p:xfrm>
          <a:off x="1371600" y="1690686"/>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4266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title"/>
          </p:nvPr>
        </p:nvSpPr>
        <p:spPr/>
        <p:txBody>
          <a:bodyPr/>
          <a:lstStyle/>
          <a:p>
            <a:r>
              <a:rPr lang="en-US" dirty="0"/>
              <a:t>Objectives</a:t>
            </a:r>
          </a:p>
        </p:txBody>
      </p:sp>
      <p:sp>
        <p:nvSpPr>
          <p:cNvPr id="76803" name="Rectangle 2"/>
          <p:cNvSpPr>
            <a:spLocks noGrp="1" noChangeArrowheads="1"/>
          </p:cNvSpPr>
          <p:nvPr>
            <p:ph idx="1"/>
          </p:nvPr>
        </p:nvSpPr>
        <p:spPr/>
        <p:txBody>
          <a:bodyPr/>
          <a:lstStyle/>
          <a:p>
            <a:pPr marL="455613" lvl="1" indent="-341313"/>
            <a:r>
              <a:rPr lang="en-US" dirty="0"/>
              <a:t>Describe the SQL process when you use the UNION set operator.</a:t>
            </a:r>
          </a:p>
          <a:p>
            <a:pPr marL="455613" lvl="1" indent="-341313"/>
            <a:r>
              <a:rPr lang="en-US" dirty="0"/>
              <a:t>Use the UNION set operator.</a:t>
            </a:r>
          </a:p>
          <a:p>
            <a:pPr marL="455613" lvl="1" indent="-341313"/>
            <a:r>
              <a:rPr lang="en-US" dirty="0"/>
              <a:t>Use the modifiers ALL and CORR. </a:t>
            </a:r>
          </a:p>
        </p:txBody>
      </p:sp>
    </p:spTree>
    <p:extLst>
      <p:ext uri="{BB962C8B-B14F-4D97-AF65-F5344CB8AC3E}">
        <p14:creationId xmlns:p14="http://schemas.microsoft.com/office/powerpoint/2010/main" val="11974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3942633131"/>
              </p:ext>
            </p:extLst>
          </p:nvPr>
        </p:nvGraphicFramePr>
        <p:xfrm>
          <a:off x="1371600" y="1690686"/>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4266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3" y="1955800"/>
            <a:ext cx="8822267" cy="4326466"/>
          </a:xfrm>
          <a:prstGeom prst="rect">
            <a:avLst/>
          </a:prstGeom>
          <a:noFill/>
          <a:extLst>
            <a:ext uri="{909E8E84-426E-40DD-AFC4-6F175D3DCCD1}">
              <a14:hiddenFill xmlns:a14="http://schemas.microsoft.com/office/drawing/2010/main">
                <a:solidFill>
                  <a:srgbClr val="FFFFFF"/>
                </a:solidFill>
              </a14:hiddenFill>
            </a:ext>
          </a:extLst>
        </p:spPr>
      </p:pic>
      <p:sp>
        <p:nvSpPr>
          <p:cNvPr id="7170" name="Title 1"/>
          <p:cNvSpPr>
            <a:spLocks noGrp="1"/>
          </p:cNvSpPr>
          <p:nvPr>
            <p:ph type="title"/>
          </p:nvPr>
        </p:nvSpPr>
        <p:spPr/>
        <p:txBody>
          <a:bodyPr/>
          <a:lstStyle/>
          <a:p>
            <a:r>
              <a:rPr lang="en-US" dirty="0"/>
              <a:t>Business Scenario: Question 1</a:t>
            </a:r>
          </a:p>
        </p:txBody>
      </p:sp>
      <p:sp>
        <p:nvSpPr>
          <p:cNvPr id="7171" name="Content Placeholder 2"/>
          <p:cNvSpPr>
            <a:spLocks noGrp="1"/>
          </p:cNvSpPr>
          <p:nvPr>
            <p:ph idx="1"/>
          </p:nvPr>
        </p:nvSpPr>
        <p:spPr/>
        <p:txBody>
          <a:bodyPr/>
          <a:lstStyle/>
          <a:p>
            <a:r>
              <a:rPr lang="en-US" dirty="0"/>
              <a:t>The Education manager needs to know which employees have completed training class A or B.</a:t>
            </a:r>
          </a:p>
        </p:txBody>
      </p:sp>
      <p:pic>
        <p:nvPicPr>
          <p:cNvPr id="11" name="Picture 4" descr="\\sashq\root\dept\PSD\GRAPHICS\Illustrations\Arrows\arrow_blue_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673613">
            <a:off x="3069516" y="3585670"/>
            <a:ext cx="92551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005683" y="2469133"/>
            <a:ext cx="4900380" cy="3565079"/>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2000" b="1" dirty="0">
                <a:solidFill>
                  <a:srgbClr val="000000"/>
                </a:solidFill>
                <a:latin typeface="SAS Monospace"/>
              </a:rPr>
              <a:t>Which Employees Have Completed </a:t>
            </a:r>
          </a:p>
          <a:p>
            <a:r>
              <a:rPr lang="en-US" sz="2000" b="1" dirty="0">
                <a:solidFill>
                  <a:srgbClr val="000000"/>
                </a:solidFill>
                <a:latin typeface="SAS Monospace"/>
              </a:rPr>
              <a:t>      Training A or B?</a:t>
            </a:r>
          </a:p>
          <a:p>
            <a:endParaRPr lang="en-US" sz="2000" b="1" dirty="0">
              <a:solidFill>
                <a:srgbClr val="000000"/>
              </a:solidFill>
              <a:latin typeface="SAS Monospace"/>
            </a:endParaRPr>
          </a:p>
          <a:p>
            <a:r>
              <a:rPr lang="en-US" sz="2000" b="1" dirty="0">
                <a:solidFill>
                  <a:srgbClr val="000000"/>
                </a:solidFill>
                <a:latin typeface="SAS Monospace"/>
              </a:rPr>
              <a:t>            ID  Name</a:t>
            </a:r>
          </a:p>
          <a:p>
            <a:r>
              <a:rPr lang="en-US" sz="2000" b="1" dirty="0">
                <a:solidFill>
                  <a:srgbClr val="000000"/>
                </a:solidFill>
                <a:latin typeface="SAS Monospace"/>
              </a:rPr>
              <a:t>      ƒƒƒƒƒƒƒƒƒƒƒƒƒƒƒ</a:t>
            </a:r>
          </a:p>
          <a:p>
            <a:r>
              <a:rPr lang="en-US" sz="2000" b="1" dirty="0">
                <a:solidFill>
                  <a:srgbClr val="000000"/>
                </a:solidFill>
                <a:latin typeface="SAS Monospace"/>
              </a:rPr>
              <a:t>            11  Bob</a:t>
            </a:r>
          </a:p>
          <a:p>
            <a:r>
              <a:rPr lang="en-US" sz="2000" b="1" dirty="0">
                <a:solidFill>
                  <a:srgbClr val="000000"/>
                </a:solidFill>
                <a:latin typeface="SAS Monospace"/>
              </a:rPr>
              <a:t>            12  Sue</a:t>
            </a:r>
          </a:p>
          <a:p>
            <a:r>
              <a:rPr lang="en-US" sz="2000" b="1" dirty="0">
                <a:solidFill>
                  <a:srgbClr val="000000"/>
                </a:solidFill>
                <a:latin typeface="SAS Monospace"/>
              </a:rPr>
              <a:t>            14  Pete</a:t>
            </a:r>
          </a:p>
          <a:p>
            <a:r>
              <a:rPr lang="en-US" sz="2000" b="1" dirty="0">
                <a:solidFill>
                  <a:srgbClr val="000000"/>
                </a:solidFill>
                <a:latin typeface="SAS Monospace"/>
              </a:rPr>
              <a:t>            15  Pam</a:t>
            </a:r>
          </a:p>
          <a:p>
            <a:r>
              <a:rPr lang="en-US" sz="2000" b="1" dirty="0">
                <a:solidFill>
                  <a:srgbClr val="000000"/>
                </a:solidFill>
                <a:latin typeface="SAS Monospace"/>
              </a:rPr>
              <a:t>            16  Sam</a:t>
            </a:r>
          </a:p>
          <a:p>
            <a:r>
              <a:rPr lang="en-US" sz="2000" b="1" dirty="0">
                <a:solidFill>
                  <a:srgbClr val="000000"/>
                </a:solidFill>
                <a:latin typeface="SAS Monospace"/>
              </a:rPr>
              <a:t>             ...</a:t>
            </a:r>
          </a:p>
        </p:txBody>
      </p:sp>
      <p:grpSp>
        <p:nvGrpSpPr>
          <p:cNvPr id="13" name="Group 12"/>
          <p:cNvGrpSpPr/>
          <p:nvPr/>
        </p:nvGrpSpPr>
        <p:grpSpPr>
          <a:xfrm>
            <a:off x="1067816" y="2804922"/>
            <a:ext cx="1462024" cy="2561734"/>
            <a:chOff x="6665976" y="1118362"/>
            <a:chExt cx="959810" cy="1681763"/>
          </a:xfrm>
        </p:grpSpPr>
        <p:sp>
          <p:nvSpPr>
            <p:cNvPr id="15" name="Oval 14"/>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16" name="Oval 15"/>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
          <p:nvSpPr>
            <p:cNvPr id="17" name="Oval 16"/>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333526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UNION Operator</a:t>
            </a:r>
          </a:p>
        </p:txBody>
      </p:sp>
      <p:sp>
        <p:nvSpPr>
          <p:cNvPr id="7171" name="Content Placeholder 2"/>
          <p:cNvSpPr>
            <a:spLocks noGrp="1"/>
          </p:cNvSpPr>
          <p:nvPr>
            <p:ph idx="1"/>
          </p:nvPr>
        </p:nvSpPr>
        <p:spPr/>
        <p:txBody>
          <a:bodyPr/>
          <a:lstStyle/>
          <a:p>
            <a:r>
              <a:rPr lang="en-US" dirty="0"/>
              <a:t>The manager requested a report that shows employees from both result sets; the UNION operator is appropriate.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a:off x="705050" y="2025044"/>
            <a:ext cx="7732886" cy="2690993"/>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title 'Which Employees Have Completed';</a:t>
            </a:r>
          </a:p>
          <a:p>
            <a:pPr>
              <a:lnSpc>
                <a:spcPct val="85000"/>
              </a:lnSpc>
            </a:pPr>
            <a:r>
              <a:rPr lang="en-US" b="1" dirty="0">
                <a:latin typeface="Courier New"/>
              </a:rPr>
              <a:t>title2 'Training A or B?';</a:t>
            </a:r>
          </a:p>
          <a:p>
            <a:pPr>
              <a:lnSpc>
                <a:spcPct val="85000"/>
              </a:lnSpc>
            </a:pPr>
            <a:r>
              <a:rPr lang="en-US" b="1" dirty="0">
                <a:latin typeface="Courier New"/>
              </a:rPr>
              <a:t>proc sql;</a:t>
            </a:r>
          </a:p>
          <a:p>
            <a:pPr>
              <a:lnSpc>
                <a:spcPct val="85000"/>
              </a:lnSpc>
            </a:pPr>
            <a:r>
              <a:rPr lang="en-US" b="1" dirty="0">
                <a:latin typeface="Courier New"/>
              </a:rPr>
              <a:t>select ID, Name from work.train_a</a:t>
            </a:r>
          </a:p>
          <a:p>
            <a:pPr>
              <a:lnSpc>
                <a:spcPct val="85000"/>
              </a:lnSpc>
            </a:pPr>
            <a:r>
              <a:rPr lang="en-US" b="1" dirty="0">
                <a:latin typeface="Courier New"/>
              </a:rPr>
              <a:t>union </a:t>
            </a:r>
          </a:p>
          <a:p>
            <a:pPr>
              <a:lnSpc>
                <a:spcPct val="85000"/>
              </a:lnSpc>
            </a:pPr>
            <a:r>
              <a:rPr lang="en-US" b="1" dirty="0">
                <a:latin typeface="Courier New"/>
              </a:rPr>
              <a:t>select ID, Name from work.train_b </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5"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s106d01</a:t>
            </a:r>
          </a:p>
        </p:txBody>
      </p:sp>
      <p:sp>
        <p:nvSpPr>
          <p:cNvPr id="6" name="TextBox 5"/>
          <p:cNvSpPr txBox="1">
            <a:spLocks noChangeArrowheads="1"/>
          </p:cNvSpPr>
          <p:nvPr/>
        </p:nvSpPr>
        <p:spPr bwMode="auto">
          <a:xfrm>
            <a:off x="4647176" y="4363188"/>
            <a:ext cx="3629657" cy="1218282"/>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p>
            <a:pPr>
              <a:defRPr/>
            </a:pPr>
            <a:r>
              <a:rPr lang="en-US" sz="2250" b="1" dirty="0">
                <a:solidFill>
                  <a:srgbClr val="000000"/>
                </a:solidFill>
                <a:latin typeface="Arial"/>
              </a:rPr>
              <a:t>SELECT</a:t>
            </a:r>
            <a:r>
              <a:rPr lang="en-US" sz="2250" dirty="0">
                <a:solidFill>
                  <a:srgbClr val="000000"/>
                </a:solidFill>
                <a:latin typeface="Arial"/>
              </a:rPr>
              <a:t> …</a:t>
            </a:r>
          </a:p>
          <a:p>
            <a:pPr>
              <a:defRPr/>
            </a:pPr>
            <a:r>
              <a:rPr lang="en-US" sz="2250" b="1" dirty="0">
                <a:solidFill>
                  <a:srgbClr val="000000"/>
                </a:solidFill>
                <a:latin typeface="Arial"/>
              </a:rPr>
              <a:t>UNION </a:t>
            </a:r>
            <a:r>
              <a:rPr lang="en-US" sz="2250" i="1" dirty="0">
                <a:solidFill>
                  <a:srgbClr val="000000"/>
                </a:solidFill>
              </a:rPr>
              <a:t>&lt;ALL&gt;&lt;CORR&gt; </a:t>
            </a:r>
          </a:p>
          <a:p>
            <a:pPr>
              <a:defRPr/>
            </a:pPr>
            <a:r>
              <a:rPr lang="en-US" sz="2250" b="1" dirty="0">
                <a:solidFill>
                  <a:srgbClr val="000000"/>
                </a:solidFill>
                <a:latin typeface="Arial"/>
              </a:rPr>
              <a:t>SELECT</a:t>
            </a:r>
            <a:r>
              <a:rPr lang="en-US" sz="2250" dirty="0">
                <a:solidFill>
                  <a:srgbClr val="000000"/>
                </a:solidFill>
                <a:latin typeface="Arial"/>
              </a:rPr>
              <a:t> …</a:t>
            </a:r>
            <a:r>
              <a:rPr lang="en-US" sz="2250" b="1" dirty="0">
                <a:solidFill>
                  <a:srgbClr val="000000"/>
                </a:solidFill>
                <a:latin typeface="Arial"/>
              </a:rPr>
              <a:t>;</a:t>
            </a:r>
          </a:p>
        </p:txBody>
      </p:sp>
    </p:spTree>
    <p:extLst>
      <p:ext uri="{BB962C8B-B14F-4D97-AF65-F5344CB8AC3E}">
        <p14:creationId xmlns:p14="http://schemas.microsoft.com/office/powerpoint/2010/main" val="339998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Default Behavior of the UNION Operator </a:t>
            </a:r>
          </a:p>
        </p:txBody>
      </p:sp>
      <p:sp>
        <p:nvSpPr>
          <p:cNvPr id="4" name="Content Placeholder 3"/>
          <p:cNvSpPr>
            <a:spLocks noGrp="1"/>
          </p:cNvSpPr>
          <p:nvPr>
            <p:ph idx="1"/>
          </p:nvPr>
        </p:nvSpPr>
        <p:spPr>
          <a:xfrm>
            <a:off x="685800" y="1074738"/>
            <a:ext cx="5004881" cy="4264025"/>
          </a:xfrm>
        </p:spPr>
        <p:txBody>
          <a:bodyPr/>
          <a:lstStyle/>
          <a:p>
            <a:r>
              <a:rPr lang="en-US" b="1" dirty="0"/>
              <a:t>Rows</a:t>
            </a:r>
          </a:p>
          <a:p>
            <a:pPr lvl="1"/>
            <a:r>
              <a:rPr lang="en-US" dirty="0"/>
              <a:t>Rows from both intermediate result sets are concatenated.</a:t>
            </a:r>
          </a:p>
          <a:p>
            <a:pPr lvl="1"/>
            <a:r>
              <a:rPr lang="en-US" dirty="0"/>
              <a:t>Duplicate rows are removed from the final result set.</a:t>
            </a:r>
          </a:p>
          <a:p>
            <a:r>
              <a:rPr lang="en-US" b="1" dirty="0"/>
              <a:t>Columns</a:t>
            </a:r>
          </a:p>
          <a:p>
            <a:pPr lvl="1"/>
            <a:r>
              <a:rPr lang="en-US" dirty="0"/>
              <a:t>Columns are matched by position in the select clauses and must be the same data type.</a:t>
            </a:r>
          </a:p>
          <a:p>
            <a:pPr lvl="1"/>
            <a:r>
              <a:rPr lang="en-US" dirty="0"/>
              <a:t>Column names in the final result set are determined </a:t>
            </a:r>
            <a:br>
              <a:rPr lang="en-US" dirty="0"/>
            </a:br>
            <a:r>
              <a:rPr lang="en-US" dirty="0"/>
              <a:t>by the first result set.</a:t>
            </a:r>
            <a:endParaRPr lang="en-US" noProof="1"/>
          </a:p>
          <a:p>
            <a:endParaRPr lang="en-US" dirty="0"/>
          </a:p>
        </p:txBody>
      </p:sp>
      <p:sp>
        <p:nvSpPr>
          <p:cNvPr id="5" name="Text Box 4"/>
          <p:cNvSpPr txBox="1">
            <a:spLocks noChangeArrowheads="1"/>
          </p:cNvSpPr>
          <p:nvPr/>
        </p:nvSpPr>
        <p:spPr bwMode="auto">
          <a:xfrm>
            <a:off x="6423693" y="1533425"/>
            <a:ext cx="982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b="1" dirty="0"/>
              <a:t>UNION</a:t>
            </a:r>
          </a:p>
        </p:txBody>
      </p:sp>
      <p:sp>
        <p:nvSpPr>
          <p:cNvPr id="6" name="AutoShape 6"/>
          <p:cNvSpPr>
            <a:spLocks noChangeArrowheads="1"/>
          </p:cNvSpPr>
          <p:nvPr/>
        </p:nvSpPr>
        <p:spPr bwMode="auto">
          <a:xfrm>
            <a:off x="6099143" y="2442450"/>
            <a:ext cx="1632870" cy="793750"/>
          </a:xfrm>
          <a:prstGeom prst="flowChartProcess">
            <a:avLst/>
          </a:prstGeom>
          <a:solidFill>
            <a:schemeClr val="accent2"/>
          </a:solidFill>
          <a:ln w="19050">
            <a:solidFill>
              <a:schemeClr val="tx1"/>
            </a:solidFill>
            <a:miter lim="800000"/>
            <a:headEnd/>
            <a:tailEnd/>
          </a:ln>
        </p:spPr>
        <p:txBody>
          <a:bodyPr wrap="none" lIns="0" tIns="0" rIns="0" bIns="0" anchor="ctr"/>
          <a:lstStyle/>
          <a:p>
            <a:pPr algn="ctr" eaLnBrk="0" hangingPunct="0"/>
            <a:r>
              <a:rPr lang="en-US" sz="2000" dirty="0"/>
              <a:t>Concatenate</a:t>
            </a:r>
            <a:br>
              <a:rPr lang="en-US" sz="2000" dirty="0"/>
            </a:br>
            <a:r>
              <a:rPr lang="en-US" sz="2000" dirty="0"/>
              <a:t>result sets.</a:t>
            </a:r>
          </a:p>
        </p:txBody>
      </p:sp>
      <p:cxnSp>
        <p:nvCxnSpPr>
          <p:cNvPr id="8" name="AutoShape 10"/>
          <p:cNvCxnSpPr>
            <a:cxnSpLocks noChangeShapeType="1"/>
          </p:cNvCxnSpPr>
          <p:nvPr/>
        </p:nvCxnSpPr>
        <p:spPr bwMode="auto">
          <a:xfrm>
            <a:off x="6914230" y="1890214"/>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10" name="Text Box 17"/>
          <p:cNvSpPr txBox="1">
            <a:spLocks noChangeArrowheads="1"/>
          </p:cNvSpPr>
          <p:nvPr/>
        </p:nvSpPr>
        <p:spPr bwMode="auto">
          <a:xfrm>
            <a:off x="6204104" y="5262657"/>
            <a:ext cx="1420261"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85000"/>
              </a:lnSpc>
            </a:pPr>
            <a:r>
              <a:rPr lang="en-US" dirty="0"/>
              <a:t>Final</a:t>
            </a:r>
          </a:p>
          <a:p>
            <a:pPr algn="ctr">
              <a:lnSpc>
                <a:spcPct val="85000"/>
              </a:lnSpc>
            </a:pPr>
            <a:r>
              <a:rPr lang="en-US" dirty="0"/>
              <a:t>Result Set</a:t>
            </a:r>
          </a:p>
        </p:txBody>
      </p:sp>
      <p:sp>
        <p:nvSpPr>
          <p:cNvPr id="19" name="AutoShape 6"/>
          <p:cNvSpPr>
            <a:spLocks noChangeArrowheads="1"/>
          </p:cNvSpPr>
          <p:nvPr/>
        </p:nvSpPr>
        <p:spPr bwMode="auto">
          <a:xfrm>
            <a:off x="6021925" y="3820749"/>
            <a:ext cx="1810363" cy="793750"/>
          </a:xfrm>
          <a:prstGeom prst="flowChartProcess">
            <a:avLst/>
          </a:prstGeom>
          <a:solidFill>
            <a:schemeClr val="accent2"/>
          </a:solidFill>
          <a:ln w="19050">
            <a:solidFill>
              <a:schemeClr val="tx1"/>
            </a:solidFill>
            <a:miter lim="800000"/>
            <a:headEnd/>
            <a:tailEnd/>
          </a:ln>
        </p:spPr>
        <p:txBody>
          <a:bodyPr wrap="none" lIns="0" tIns="0" rIns="0" bIns="0" anchor="ctr"/>
          <a:lstStyle/>
          <a:p>
            <a:pPr algn="ctr" eaLnBrk="0" hangingPunct="0"/>
            <a:r>
              <a:rPr lang="en-US" sz="2000" dirty="0"/>
              <a:t>Remove</a:t>
            </a:r>
            <a:br>
              <a:rPr lang="en-US" sz="2000" dirty="0"/>
            </a:br>
            <a:r>
              <a:rPr lang="en-US" sz="2000" dirty="0"/>
              <a:t>duplicate rows.</a:t>
            </a:r>
          </a:p>
        </p:txBody>
      </p:sp>
      <p:cxnSp>
        <p:nvCxnSpPr>
          <p:cNvPr id="12" name="AutoShape 10"/>
          <p:cNvCxnSpPr>
            <a:cxnSpLocks noChangeShapeType="1"/>
          </p:cNvCxnSpPr>
          <p:nvPr/>
        </p:nvCxnSpPr>
        <p:spPr bwMode="auto">
          <a:xfrm>
            <a:off x="6914230" y="3252805"/>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3" name="AutoShape 10"/>
          <p:cNvCxnSpPr>
            <a:cxnSpLocks noChangeShapeType="1"/>
          </p:cNvCxnSpPr>
          <p:nvPr/>
        </p:nvCxnSpPr>
        <p:spPr bwMode="auto">
          <a:xfrm>
            <a:off x="6914230" y="4624405"/>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4006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Intermediate Result Sets</a:t>
            </a:r>
          </a:p>
        </p:txBody>
      </p:sp>
      <p:sp>
        <p:nvSpPr>
          <p:cNvPr id="3" name="Content Placeholder 2"/>
          <p:cNvSpPr>
            <a:spLocks noGrp="1"/>
          </p:cNvSpPr>
          <p:nvPr>
            <p:ph idx="1"/>
          </p:nvPr>
        </p:nvSpPr>
        <p:spPr>
          <a:xfrm>
            <a:off x="819615" y="1066800"/>
            <a:ext cx="7848600" cy="4264025"/>
          </a:xfrm>
        </p:spPr>
        <p:txBody>
          <a:bodyPr/>
          <a:lstStyle/>
          <a:p>
            <a:r>
              <a:rPr lang="en-US" dirty="0"/>
              <a:t>                         UNION                </a:t>
            </a:r>
          </a:p>
        </p:txBody>
      </p:sp>
      <p:graphicFrame>
        <p:nvGraphicFramePr>
          <p:cNvPr id="4" name="Table 3"/>
          <p:cNvGraphicFramePr>
            <a:graphicFrameLocks noGrp="1"/>
          </p:cNvGraphicFramePr>
          <p:nvPr>
            <p:extLst>
              <p:ext uri="{D42A27DB-BD31-4B8C-83A1-F6EECF244321}">
                <p14:modId xmlns:p14="http://schemas.microsoft.com/office/powerpoint/2010/main" val="2166245243"/>
              </p:ext>
            </p:extLst>
          </p:nvPr>
        </p:nvGraphicFramePr>
        <p:xfrm>
          <a:off x="397727" y="1430454"/>
          <a:ext cx="2367775" cy="445008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63320742"/>
              </p:ext>
            </p:extLst>
          </p:nvPr>
        </p:nvGraphicFramePr>
        <p:xfrm>
          <a:off x="4055327" y="1430454"/>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985574600"/>
              </p:ext>
            </p:extLst>
          </p:nvPr>
        </p:nvGraphicFramePr>
        <p:xfrm>
          <a:off x="6608956" y="1295707"/>
          <a:ext cx="2367775" cy="543560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Concatenated Result Set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262594">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202735">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242029">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182171">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188413">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172623">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200899">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218159">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12525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r h="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4"/>
                  </a:ext>
                </a:extLst>
              </a:tr>
              <a:tr h="200532">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5"/>
                  </a:ext>
                </a:extLst>
              </a:tr>
            </a:tbl>
          </a:graphicData>
        </a:graphic>
      </p:graphicFrame>
      <p:grpSp>
        <p:nvGrpSpPr>
          <p:cNvPr id="8" name="Group 7"/>
          <p:cNvGrpSpPr/>
          <p:nvPr/>
        </p:nvGrpSpPr>
        <p:grpSpPr>
          <a:xfrm>
            <a:off x="3008376" y="1717803"/>
            <a:ext cx="828748" cy="1452118"/>
            <a:chOff x="6665976" y="1118362"/>
            <a:chExt cx="959810" cy="1681763"/>
          </a:xfrm>
        </p:grpSpPr>
        <p:sp>
          <p:nvSpPr>
            <p:cNvPr id="9" name="Oval 8"/>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2" name="Oval 11"/>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3" name="Oval 12"/>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86911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Duplicates</a:t>
            </a:r>
          </a:p>
        </p:txBody>
      </p:sp>
      <p:sp>
        <p:nvSpPr>
          <p:cNvPr id="3" name="Content Placeholder 2"/>
          <p:cNvSpPr>
            <a:spLocks noGrp="1"/>
          </p:cNvSpPr>
          <p:nvPr>
            <p:ph idx="1"/>
          </p:nvPr>
        </p:nvSpPr>
        <p:spPr>
          <a:xfrm>
            <a:off x="819615" y="1066800"/>
            <a:ext cx="7848600" cy="4264025"/>
          </a:xfrm>
        </p:spPr>
        <p:txBody>
          <a:bodyPr/>
          <a:lstStyle/>
          <a:p>
            <a:r>
              <a:rPr lang="en-US" dirty="0"/>
              <a:t>                         UNION                </a:t>
            </a:r>
          </a:p>
        </p:txBody>
      </p:sp>
      <p:graphicFrame>
        <p:nvGraphicFramePr>
          <p:cNvPr id="4" name="Table 3"/>
          <p:cNvGraphicFramePr>
            <a:graphicFrameLocks noGrp="1"/>
          </p:cNvGraphicFramePr>
          <p:nvPr>
            <p:extLst>
              <p:ext uri="{D42A27DB-BD31-4B8C-83A1-F6EECF244321}">
                <p14:modId xmlns:p14="http://schemas.microsoft.com/office/powerpoint/2010/main" val="2322444830"/>
              </p:ext>
            </p:extLst>
          </p:nvPr>
        </p:nvGraphicFramePr>
        <p:xfrm>
          <a:off x="397727" y="1430454"/>
          <a:ext cx="2367775" cy="445008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677046"/>
              </p:ext>
            </p:extLst>
          </p:nvPr>
        </p:nvGraphicFramePr>
        <p:xfrm>
          <a:off x="4055327" y="1430454"/>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01224587"/>
              </p:ext>
            </p:extLst>
          </p:nvPr>
        </p:nvGraphicFramePr>
        <p:xfrm>
          <a:off x="6608956" y="1295707"/>
          <a:ext cx="2367775" cy="543560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Concatenated Result Set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262594">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202735">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242029">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182171">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188413">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172623">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200899">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218159">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12525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r h="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4"/>
                  </a:ext>
                </a:extLst>
              </a:tr>
              <a:tr h="200532">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5"/>
                  </a:ext>
                </a:extLst>
              </a:tr>
            </a:tbl>
          </a:graphicData>
        </a:graphic>
      </p:graphicFrame>
      <p:cxnSp>
        <p:nvCxnSpPr>
          <p:cNvPr id="8" name="Straight Connector 7"/>
          <p:cNvCxnSpPr/>
          <p:nvPr/>
        </p:nvCxnSpPr>
        <p:spPr bwMode="auto">
          <a:xfrm flipV="1">
            <a:off x="7162799" y="5555647"/>
            <a:ext cx="1439333" cy="9314"/>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9" name="Straight Connector 8"/>
          <p:cNvCxnSpPr/>
          <p:nvPr/>
        </p:nvCxnSpPr>
        <p:spPr bwMode="auto">
          <a:xfrm flipV="1">
            <a:off x="7162799" y="6569635"/>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grpSp>
        <p:nvGrpSpPr>
          <p:cNvPr id="12" name="Group 11"/>
          <p:cNvGrpSpPr/>
          <p:nvPr/>
        </p:nvGrpSpPr>
        <p:grpSpPr>
          <a:xfrm>
            <a:off x="3008376" y="1717803"/>
            <a:ext cx="828748" cy="1452118"/>
            <a:chOff x="6665976" y="1118362"/>
            <a:chExt cx="959810" cy="1681763"/>
          </a:xfrm>
        </p:grpSpPr>
        <p:sp>
          <p:nvSpPr>
            <p:cNvPr id="13" name="Oval 12"/>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4" name="Oval 13"/>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5" name="Oval 14"/>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96396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Viewing the Output</a:t>
            </a:r>
          </a:p>
        </p:txBody>
      </p:sp>
      <p:sp>
        <p:nvSpPr>
          <p:cNvPr id="5" name="Content Placeholder 4"/>
          <p:cNvSpPr>
            <a:spLocks noGrp="1"/>
          </p:cNvSpPr>
          <p:nvPr>
            <p:ph idx="1"/>
          </p:nvPr>
        </p:nvSpPr>
        <p:spPr/>
        <p:txBody>
          <a:bodyPr/>
          <a:lstStyle/>
          <a:p>
            <a:r>
              <a:rPr lang="en-US" dirty="0"/>
              <a:t>PROC SQL Output</a:t>
            </a:r>
          </a:p>
          <a:p>
            <a:endParaRPr lang="en-US" dirty="0"/>
          </a:p>
        </p:txBody>
      </p:sp>
      <p:sp>
        <p:nvSpPr>
          <p:cNvPr id="2" name="TextBox 1"/>
          <p:cNvSpPr txBox="1"/>
          <p:nvPr/>
        </p:nvSpPr>
        <p:spPr>
          <a:xfrm>
            <a:off x="1600200" y="3581400"/>
            <a:ext cx="5867400" cy="457200"/>
          </a:xfrm>
          <a:prstGeom prst="rect">
            <a:avLst/>
          </a:prstGeom>
          <a:noFill/>
        </p:spPr>
        <p:txBody>
          <a:bodyPr vert="horz" wrap="none" rtlCol="0">
            <a:spAutoFit/>
          </a:bodyPr>
          <a:lstStyle/>
          <a:p>
            <a:endParaRPr lang="en-US" dirty="0"/>
          </a:p>
        </p:txBody>
      </p:sp>
      <p:sp>
        <p:nvSpPr>
          <p:cNvPr id="6" name="TextBox 5"/>
          <p:cNvSpPr txBox="1"/>
          <p:nvPr/>
        </p:nvSpPr>
        <p:spPr>
          <a:xfrm>
            <a:off x="681038" y="1480647"/>
            <a:ext cx="3956211" cy="4365298"/>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Which Employees Have Completed</a:t>
            </a:r>
          </a:p>
          <a:p>
            <a:r>
              <a:rPr lang="en-US" sz="1600" b="1" dirty="0">
                <a:latin typeface="SAS Monospace"/>
              </a:rPr>
              <a:t>       Training A or B?</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11  Bob</a:t>
            </a:r>
          </a:p>
          <a:p>
            <a:r>
              <a:rPr lang="en-US" sz="1600" b="1" dirty="0">
                <a:latin typeface="SAS Monospace"/>
              </a:rPr>
              <a:t>             12  Sue</a:t>
            </a:r>
          </a:p>
          <a:p>
            <a:r>
              <a:rPr lang="en-US" sz="1600" b="1" dirty="0">
                <a:latin typeface="SAS Monospace"/>
              </a:rPr>
              <a:t>             14  Pete</a:t>
            </a:r>
          </a:p>
          <a:p>
            <a:r>
              <a:rPr lang="en-US" sz="1600" b="1" dirty="0">
                <a:latin typeface="SAS Monospace"/>
              </a:rPr>
              <a:t>             15  Pam</a:t>
            </a:r>
          </a:p>
          <a:p>
            <a:r>
              <a:rPr lang="en-US" sz="1600" b="1" dirty="0">
                <a:latin typeface="SAS Monospace"/>
              </a:rPr>
              <a:t>             16  Sam</a:t>
            </a:r>
          </a:p>
          <a:p>
            <a:r>
              <a:rPr lang="en-US" sz="1600" b="1" dirty="0">
                <a:latin typeface="SAS Monospace"/>
              </a:rPr>
              <a:t>             17  Pat</a:t>
            </a:r>
          </a:p>
          <a:p>
            <a:r>
              <a:rPr lang="en-US" sz="1600" b="1" dirty="0">
                <a:latin typeface="SAS Monospace"/>
              </a:rPr>
              <a:t>             18  Kim</a:t>
            </a:r>
          </a:p>
          <a:p>
            <a:r>
              <a:rPr lang="en-US" sz="1600" b="1" dirty="0">
                <a:latin typeface="SAS Monospace"/>
              </a:rPr>
              <a:t>             19  Kyle</a:t>
            </a:r>
          </a:p>
          <a:p>
            <a:r>
              <a:rPr lang="en-US" sz="1600" b="1" dirty="0">
                <a:latin typeface="SAS Monospace"/>
              </a:rPr>
              <a:t>             20  Mary</a:t>
            </a:r>
          </a:p>
          <a:p>
            <a:r>
              <a:rPr lang="en-US" sz="1600" b="1" dirty="0">
                <a:latin typeface="SAS Monospace"/>
              </a:rPr>
              <a:t>             21  Chris</a:t>
            </a:r>
          </a:p>
          <a:p>
            <a:r>
              <a:rPr lang="en-US" sz="1600" b="1" dirty="0">
                <a:latin typeface="SAS Monospace"/>
              </a:rPr>
              <a:t>             87  Ted</a:t>
            </a:r>
          </a:p>
          <a:p>
            <a:r>
              <a:rPr lang="en-US" sz="1600" b="1" dirty="0">
                <a:latin typeface="SAS Monospace"/>
              </a:rPr>
              <a:t>             91  Rand</a:t>
            </a:r>
          </a:p>
        </p:txBody>
      </p:sp>
    </p:spTree>
    <p:extLst>
      <p:ext uri="{BB962C8B-B14F-4D97-AF65-F5344CB8AC3E}">
        <p14:creationId xmlns:p14="http://schemas.microsoft.com/office/powerpoint/2010/main" val="296839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Issues with Default Behavior</a:t>
            </a:r>
          </a:p>
        </p:txBody>
      </p:sp>
      <p:sp>
        <p:nvSpPr>
          <p:cNvPr id="7171" name="Content Placeholder 2"/>
          <p:cNvSpPr>
            <a:spLocks noGrp="1"/>
          </p:cNvSpPr>
          <p:nvPr>
            <p:ph idx="1"/>
          </p:nvPr>
        </p:nvSpPr>
        <p:spPr/>
        <p:txBody>
          <a:bodyPr/>
          <a:lstStyle/>
          <a:p>
            <a:r>
              <a:rPr lang="en-US" dirty="0"/>
              <a:t>Use the * operator to specify that all columns from </a:t>
            </a:r>
            <a:r>
              <a:rPr lang="en-US" b="1" dirty="0"/>
              <a:t>train_a</a:t>
            </a:r>
            <a:r>
              <a:rPr lang="en-US" dirty="0"/>
              <a:t> and </a:t>
            </a:r>
            <a:r>
              <a:rPr lang="en-US" b="1" dirty="0"/>
              <a:t>train_b</a:t>
            </a:r>
            <a:r>
              <a:rPr lang="en-US" dirty="0"/>
              <a:t> will be used in the intermediate result tables.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p:cNvSpPr txBox="1"/>
          <p:nvPr/>
        </p:nvSpPr>
        <p:spPr>
          <a:xfrm>
            <a:off x="705050" y="1996938"/>
            <a:ext cx="5889433"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title 'Union with Defaults';</a:t>
            </a:r>
          </a:p>
          <a:p>
            <a:pPr>
              <a:lnSpc>
                <a:spcPct val="85000"/>
              </a:lnSpc>
            </a:pPr>
            <a:r>
              <a:rPr lang="en-US" b="1" dirty="0">
                <a:latin typeface="Courier New"/>
              </a:rPr>
              <a:t>proc sql;</a:t>
            </a:r>
          </a:p>
          <a:p>
            <a:pPr>
              <a:lnSpc>
                <a:spcPct val="85000"/>
              </a:lnSpc>
            </a:pPr>
            <a:r>
              <a:rPr lang="en-US" b="1" dirty="0">
                <a:latin typeface="Courier New"/>
              </a:rPr>
              <a:t>select * from work.train_a</a:t>
            </a:r>
          </a:p>
          <a:p>
            <a:pPr>
              <a:lnSpc>
                <a:spcPct val="85000"/>
              </a:lnSpc>
            </a:pPr>
            <a:r>
              <a:rPr lang="en-US" b="1" dirty="0">
                <a:latin typeface="Courier New"/>
              </a:rPr>
              <a:t>union </a:t>
            </a:r>
          </a:p>
          <a:p>
            <a:pPr>
              <a:lnSpc>
                <a:spcPct val="85000"/>
              </a:lnSpc>
            </a:pPr>
            <a:r>
              <a:rPr lang="en-US" b="1" dirty="0">
                <a:latin typeface="Courier New"/>
              </a:rPr>
              <a:t>select * from work.train_b </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5"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s106d02</a:t>
            </a:r>
          </a:p>
        </p:txBody>
      </p:sp>
    </p:spTree>
    <p:extLst>
      <p:ext uri="{BB962C8B-B14F-4D97-AF65-F5344CB8AC3E}">
        <p14:creationId xmlns:p14="http://schemas.microsoft.com/office/powerpoint/2010/main" val="42282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Intermediate Result Sets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3367433011"/>
              </p:ext>
            </p:extLst>
          </p:nvPr>
        </p:nvGraphicFramePr>
        <p:xfrm>
          <a:off x="651932" y="1080867"/>
          <a:ext cx="2616406" cy="4597400"/>
        </p:xfrm>
        <a:graphic>
          <a:graphicData uri="http://schemas.openxmlformats.org/drawingml/2006/table">
            <a:tbl>
              <a:tblPr firstRow="1" bandRow="1">
                <a:tableStyleId>{5C22544A-7EE6-4342-B048-85BDC9FD1C3A}</a:tableStyleId>
              </a:tblPr>
              <a:tblGrid>
                <a:gridCol w="438531">
                  <a:extLst>
                    <a:ext uri="{9D8B030D-6E8A-4147-A177-3AD203B41FA5}">
                      <a16:colId xmlns:a16="http://schemas.microsoft.com/office/drawing/2014/main" val="20000"/>
                    </a:ext>
                  </a:extLst>
                </a:gridCol>
                <a:gridCol w="831676">
                  <a:extLst>
                    <a:ext uri="{9D8B030D-6E8A-4147-A177-3AD203B41FA5}">
                      <a16:colId xmlns:a16="http://schemas.microsoft.com/office/drawing/2014/main" val="20001"/>
                    </a:ext>
                  </a:extLst>
                </a:gridCol>
                <a:gridCol w="1346199">
                  <a:extLst>
                    <a:ext uri="{9D8B030D-6E8A-4147-A177-3AD203B41FA5}">
                      <a16:colId xmlns:a16="http://schemas.microsoft.com/office/drawing/2014/main" val="20002"/>
                    </a:ext>
                  </a:extLst>
                </a:gridCol>
              </a:tblGrid>
              <a:tr h="370840">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r"/>
                      <a:r>
                        <a:rPr lang="en-US" sz="1400" b="1" dirty="0"/>
                        <a:t>Completion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15JUN2012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05JUN2012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21JUN2012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07JUN2012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04JUN2012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22JUN2012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11JUN2012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06JUN2012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05JUN2012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07JUN2012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02484229"/>
              </p:ext>
            </p:extLst>
          </p:nvPr>
        </p:nvGraphicFramePr>
        <p:xfrm>
          <a:off x="4834294" y="1083321"/>
          <a:ext cx="3988006" cy="2225040"/>
        </p:xfrm>
        <a:graphic>
          <a:graphicData uri="http://schemas.openxmlformats.org/drawingml/2006/table">
            <a:tbl>
              <a:tblPr firstRow="1" bandRow="1">
                <a:tableStyleId>{5C22544A-7EE6-4342-B048-85BDC9FD1C3A}</a:tableStyleId>
              </a:tblPr>
              <a:tblGrid>
                <a:gridCol w="787606">
                  <a:extLst>
                    <a:ext uri="{9D8B030D-6E8A-4147-A177-3AD203B41FA5}">
                      <a16:colId xmlns:a16="http://schemas.microsoft.com/office/drawing/2014/main" val="20000"/>
                    </a:ext>
                  </a:extLst>
                </a:gridCol>
                <a:gridCol w="558800">
                  <a:extLst>
                    <a:ext uri="{9D8B030D-6E8A-4147-A177-3AD203B41FA5}">
                      <a16:colId xmlns:a16="http://schemas.microsoft.com/office/drawing/2014/main" val="20001"/>
                    </a:ext>
                  </a:extLst>
                </a:gridCol>
                <a:gridCol w="1329267">
                  <a:extLst>
                    <a:ext uri="{9D8B030D-6E8A-4147-A177-3AD203B41FA5}">
                      <a16:colId xmlns:a16="http://schemas.microsoft.com/office/drawing/2014/main" val="20002"/>
                    </a:ext>
                  </a:extLst>
                </a:gridCol>
                <a:gridCol w="1312333">
                  <a:extLst>
                    <a:ext uri="{9D8B030D-6E8A-4147-A177-3AD203B41FA5}">
                      <a16:colId xmlns:a16="http://schemas.microsoft.com/office/drawing/2014/main" val="20003"/>
                    </a:ext>
                  </a:extLst>
                </a:gridCol>
              </a:tblGrid>
              <a:tr h="370840">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r"/>
                      <a:r>
                        <a:rPr lang="en-US" sz="1400" b="1" dirty="0"/>
                        <a:t>Start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r"/>
                      <a:r>
                        <a:rPr lang="en-US" sz="1400" b="1" dirty="0"/>
                        <a:t>End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0" dirty="0">
                          <a:latin typeface="SAS Monospace"/>
                        </a:rPr>
                        <a:t>09JUL2012</a:t>
                      </a:r>
                      <a:endParaRPr lang="en-US" sz="1600" b="0"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13JUL2012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0" dirty="0">
                          <a:latin typeface="SAS Monospace"/>
                        </a:rPr>
                        <a:t>25JUL2012</a:t>
                      </a:r>
                      <a:endParaRPr lang="en-US" sz="1600" b="0"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27JUL2012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0" dirty="0">
                          <a:latin typeface="SAS Monospace"/>
                        </a:rPr>
                        <a:t>12JUL2012</a:t>
                      </a:r>
                      <a:endParaRPr lang="en-US" sz="1600" b="0"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20JUL2012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r"/>
                      <a:r>
                        <a:rPr lang="en-US" sz="1600" b="0" dirty="0">
                          <a:latin typeface="SAS Monospace"/>
                        </a:rPr>
                        <a:t>09JUL2012</a:t>
                      </a:r>
                      <a:endParaRPr lang="en-US" sz="1600" b="0"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dirty="0">
                          <a:latin typeface="SAS Monospace"/>
                        </a:rPr>
                        <a:t>13JUL2012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sp>
        <p:nvSpPr>
          <p:cNvPr id="4" name="TextBox 3"/>
          <p:cNvSpPr txBox="1"/>
          <p:nvPr/>
        </p:nvSpPr>
        <p:spPr bwMode="auto">
          <a:xfrm>
            <a:off x="3660634" y="3700520"/>
            <a:ext cx="519981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b">
            <a:spAutoFit/>
          </a:bodyPr>
          <a:lstStyle/>
          <a:p>
            <a:r>
              <a:rPr lang="en-US" dirty="0"/>
              <a:t>Align columns by position </a:t>
            </a:r>
            <a:br>
              <a:rPr lang="en-US" dirty="0"/>
            </a:br>
            <a:r>
              <a:rPr lang="en-US" dirty="0"/>
              <a:t>in the intermediate result sets. Column 1 from result set 1 is aligned with column 1 from result set 2, </a:t>
            </a:r>
            <a:br>
              <a:rPr lang="en-US" dirty="0"/>
            </a:br>
            <a:r>
              <a:rPr lang="en-US" dirty="0"/>
              <a:t>and so on. Will this work?</a:t>
            </a:r>
          </a:p>
          <a:p>
            <a:endParaRPr lang="en-US" dirty="0">
              <a:solidFill>
                <a:srgbClr val="FFFFFF"/>
              </a:solidFill>
            </a:endParaRPr>
          </a:p>
        </p:txBody>
      </p:sp>
      <p:grpSp>
        <p:nvGrpSpPr>
          <p:cNvPr id="8" name="Group 7"/>
          <p:cNvGrpSpPr/>
          <p:nvPr/>
        </p:nvGrpSpPr>
        <p:grpSpPr>
          <a:xfrm>
            <a:off x="3658616" y="1138683"/>
            <a:ext cx="828748" cy="1452118"/>
            <a:chOff x="6665976" y="1118362"/>
            <a:chExt cx="959810" cy="1681763"/>
          </a:xfrm>
        </p:grpSpPr>
        <p:sp>
          <p:nvSpPr>
            <p:cNvPr id="11" name="Oval 10"/>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2" name="Oval 11"/>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3" name="Oval 12"/>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3142312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Viewing the Log</a:t>
            </a:r>
          </a:p>
        </p:txBody>
      </p:sp>
      <p:sp>
        <p:nvSpPr>
          <p:cNvPr id="15"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s106d02</a:t>
            </a:r>
          </a:p>
        </p:txBody>
      </p:sp>
      <p:sp>
        <p:nvSpPr>
          <p:cNvPr id="3" name="TextBox 2"/>
          <p:cNvSpPr txBox="1"/>
          <p:nvPr/>
        </p:nvSpPr>
        <p:spPr>
          <a:xfrm>
            <a:off x="683953" y="1066152"/>
            <a:ext cx="7976543" cy="3380413"/>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title ‘UNION with Defaults';</a:t>
            </a:r>
          </a:p>
          <a:p>
            <a:r>
              <a:rPr lang="en-US" sz="1600" b="1" dirty="0">
                <a:latin typeface="SAS Monospace"/>
              </a:rPr>
              <a:t>  proc sql;</a:t>
            </a:r>
          </a:p>
          <a:p>
            <a:r>
              <a:rPr lang="en-US" sz="1600" b="1" dirty="0">
                <a:latin typeface="SAS Monospace"/>
              </a:rPr>
              <a:t>  select * from work.train_a</a:t>
            </a:r>
          </a:p>
          <a:p>
            <a:r>
              <a:rPr lang="en-US" sz="1600" b="1" dirty="0">
                <a:latin typeface="SAS Monospace"/>
              </a:rPr>
              <a:t>  union</a:t>
            </a:r>
          </a:p>
          <a:p>
            <a:r>
              <a:rPr lang="en-US" sz="1600" b="1" dirty="0">
                <a:latin typeface="SAS Monospace"/>
              </a:rPr>
              <a:t>  select * from work.train_b</a:t>
            </a:r>
          </a:p>
          <a:p>
            <a:r>
              <a:rPr lang="en-US" sz="1600" b="1" dirty="0">
                <a:latin typeface="SAS Monospace"/>
              </a:rPr>
              <a:t>     where EDate is not missing;</a:t>
            </a:r>
          </a:p>
          <a:p>
            <a:r>
              <a:rPr lang="en-US" sz="1600" b="1" dirty="0">
                <a:solidFill>
                  <a:srgbClr val="00B050"/>
                </a:solidFill>
                <a:latin typeface="SAS Monospace"/>
              </a:rPr>
              <a:t>WARNING: A table has been extended with null columns to perform </a:t>
            </a:r>
          </a:p>
          <a:p>
            <a:r>
              <a:rPr lang="en-US" sz="1600" b="1" dirty="0">
                <a:solidFill>
                  <a:srgbClr val="00B050"/>
                </a:solidFill>
                <a:latin typeface="SAS Monospace"/>
              </a:rPr>
              <a:t>the UNION set operation.</a:t>
            </a:r>
          </a:p>
          <a:p>
            <a:r>
              <a:rPr lang="en-US" sz="1600" b="1" dirty="0">
                <a:solidFill>
                  <a:srgbClr val="990033"/>
                </a:solidFill>
                <a:latin typeface="SAS Monospace"/>
              </a:rPr>
              <a:t>ERROR: Column 1 from the first contributor of UNION is not the </a:t>
            </a:r>
          </a:p>
          <a:p>
            <a:r>
              <a:rPr lang="en-US" sz="1600" b="1" dirty="0">
                <a:solidFill>
                  <a:srgbClr val="990033"/>
                </a:solidFill>
                <a:latin typeface="SAS Monospace"/>
              </a:rPr>
              <a:t>same type as its counterpart from the second.</a:t>
            </a:r>
          </a:p>
          <a:p>
            <a:r>
              <a:rPr lang="en-US" sz="1600" b="1" dirty="0">
                <a:solidFill>
                  <a:srgbClr val="990033"/>
                </a:solidFill>
                <a:latin typeface="SAS Monospace"/>
              </a:rPr>
              <a:t>ERROR: Column 2 from the first contributor of UNION is not the </a:t>
            </a:r>
          </a:p>
          <a:p>
            <a:r>
              <a:rPr lang="en-US" sz="1600" b="1" dirty="0">
                <a:solidFill>
                  <a:srgbClr val="990033"/>
                </a:solidFill>
                <a:latin typeface="SAS Monospace"/>
              </a:rPr>
              <a:t>same type as its counterpart from the second.</a:t>
            </a:r>
          </a:p>
          <a:p>
            <a:r>
              <a:rPr lang="en-US" sz="1600" b="1" dirty="0">
                <a:latin typeface="SAS Monospace"/>
              </a:rPr>
              <a:t>367  quit;</a:t>
            </a:r>
          </a:p>
        </p:txBody>
      </p:sp>
      <p:sp>
        <p:nvSpPr>
          <p:cNvPr id="8" name="Rectangle 7"/>
          <p:cNvSpPr/>
          <p:nvPr>
            <p:custDataLst>
              <p:tags r:id="rId1"/>
            </p:custDataLst>
          </p:nvPr>
        </p:nvSpPr>
        <p:spPr bwMode="auto">
          <a:xfrm>
            <a:off x="772853" y="3105772"/>
            <a:ext cx="72396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9" name="Rectangle 8"/>
          <p:cNvSpPr/>
          <p:nvPr>
            <p:custDataLst>
              <p:tags r:id="rId2"/>
            </p:custDataLst>
          </p:nvPr>
        </p:nvSpPr>
        <p:spPr bwMode="auto">
          <a:xfrm>
            <a:off x="772853" y="3593452"/>
            <a:ext cx="723964" cy="24384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42332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Behavior of UNION Operator with Modifiers </a:t>
            </a:r>
          </a:p>
        </p:txBody>
      </p:sp>
      <p:sp>
        <p:nvSpPr>
          <p:cNvPr id="4" name="Content Placeholder 3"/>
          <p:cNvSpPr>
            <a:spLocks noGrp="1"/>
          </p:cNvSpPr>
          <p:nvPr>
            <p:ph idx="1"/>
          </p:nvPr>
        </p:nvSpPr>
        <p:spPr/>
        <p:txBody>
          <a:bodyPr/>
          <a:lstStyle/>
          <a:p>
            <a:r>
              <a:rPr lang="en-US" b="1" dirty="0"/>
              <a:t>Rows with ALL modifier</a:t>
            </a:r>
          </a:p>
          <a:p>
            <a:pPr lvl="1"/>
            <a:r>
              <a:rPr lang="en-US" dirty="0"/>
              <a:t>Rows from both intermediate result sets are concatenated.</a:t>
            </a:r>
          </a:p>
          <a:p>
            <a:pPr lvl="1"/>
            <a:r>
              <a:rPr lang="en-US" dirty="0"/>
              <a:t>Duplicate rows are </a:t>
            </a:r>
            <a:r>
              <a:rPr lang="en-US" b="1" i="1" dirty="0"/>
              <a:t>not</a:t>
            </a:r>
            <a:r>
              <a:rPr lang="en-US" dirty="0"/>
              <a:t> removed from the final result tables.</a:t>
            </a:r>
          </a:p>
          <a:p>
            <a:r>
              <a:rPr lang="en-US" b="1" dirty="0"/>
              <a:t>Columns with CORR modifier</a:t>
            </a:r>
          </a:p>
          <a:p>
            <a:pPr lvl="1"/>
            <a:r>
              <a:rPr lang="en-US" dirty="0"/>
              <a:t>Columns are matched by name and non-matching columns are removed from the intermediate result sets.</a:t>
            </a:r>
          </a:p>
          <a:p>
            <a:endParaRPr lang="en-US" dirty="0"/>
          </a:p>
        </p:txBody>
      </p:sp>
    </p:spTree>
    <p:extLst>
      <p:ext uri="{BB962C8B-B14F-4D97-AF65-F5344CB8AC3E}">
        <p14:creationId xmlns:p14="http://schemas.microsoft.com/office/powerpoint/2010/main" val="107805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title"/>
          </p:nvPr>
        </p:nvSpPr>
        <p:spPr/>
        <p:txBody>
          <a:bodyPr/>
          <a:lstStyle/>
          <a:p>
            <a:r>
              <a:rPr lang="en-US" dirty="0"/>
              <a:t>Objectives</a:t>
            </a:r>
          </a:p>
        </p:txBody>
      </p:sp>
      <p:sp>
        <p:nvSpPr>
          <p:cNvPr id="76803" name="Rectangle 2"/>
          <p:cNvSpPr>
            <a:spLocks noGrp="1" noChangeArrowheads="1"/>
          </p:cNvSpPr>
          <p:nvPr>
            <p:ph idx="1"/>
          </p:nvPr>
        </p:nvSpPr>
        <p:spPr/>
        <p:txBody>
          <a:bodyPr/>
          <a:lstStyle/>
          <a:p>
            <a:pPr lvl="1"/>
            <a:r>
              <a:rPr lang="en-US" dirty="0"/>
              <a:t>Describe the business scenarios.</a:t>
            </a:r>
          </a:p>
          <a:p>
            <a:pPr lvl="1"/>
            <a:r>
              <a:rPr lang="en-US" dirty="0"/>
              <a:t>Explore the example data.</a:t>
            </a:r>
          </a:p>
          <a:p>
            <a:pPr lvl="1"/>
            <a:r>
              <a:rPr lang="en-US" dirty="0"/>
              <a:t>Describe the SQL set operators.</a:t>
            </a:r>
          </a:p>
        </p:txBody>
      </p:sp>
    </p:spTree>
    <p:extLst>
      <p:ext uri="{BB962C8B-B14F-4D97-AF65-F5344CB8AC3E}">
        <p14:creationId xmlns:p14="http://schemas.microsoft.com/office/powerpoint/2010/main" val="1031930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Issues with Default Behavior: Corrected </a:t>
            </a:r>
          </a:p>
        </p:txBody>
      </p:sp>
      <p:sp>
        <p:nvSpPr>
          <p:cNvPr id="7171" name="Content Placeholder 2"/>
          <p:cNvSpPr>
            <a:spLocks noGrp="1"/>
          </p:cNvSpPr>
          <p:nvPr>
            <p:ph idx="1"/>
          </p:nvPr>
        </p:nvSpPr>
        <p:spPr/>
        <p:txBody>
          <a:bodyPr/>
          <a:lstStyle/>
          <a:p>
            <a:r>
              <a:rPr lang="en-US" dirty="0"/>
              <a:t>Use the CORR modifier to match columns </a:t>
            </a:r>
            <a:br>
              <a:rPr lang="en-US" dirty="0"/>
            </a:br>
            <a:r>
              <a:rPr lang="en-US" dirty="0"/>
              <a:t>in the intermediate result sets by name.</a:t>
            </a:r>
          </a:p>
          <a:p>
            <a:endParaRPr lang="en-US" dirty="0"/>
          </a:p>
          <a:p>
            <a:endParaRPr lang="en-US" dirty="0"/>
          </a:p>
          <a:p>
            <a:endParaRPr lang="en-US" dirty="0"/>
          </a:p>
          <a:p>
            <a:endParaRPr lang="en-US" dirty="0"/>
          </a:p>
          <a:p>
            <a:endParaRPr lang="en-US" dirty="0"/>
          </a:p>
          <a:p>
            <a:endParaRPr lang="en-US" dirty="0"/>
          </a:p>
          <a:p>
            <a:r>
              <a:rPr lang="en-US" dirty="0"/>
              <a:t>Result Set 1                               Result Set 2</a:t>
            </a:r>
          </a:p>
          <a:p>
            <a:r>
              <a:rPr lang="en-US" dirty="0"/>
              <a:t>ID                                               Name</a:t>
            </a:r>
          </a:p>
          <a:p>
            <a:r>
              <a:rPr lang="en-US" dirty="0"/>
              <a:t>Name                                         ID</a:t>
            </a:r>
          </a:p>
          <a:p>
            <a:r>
              <a:rPr lang="en-US" dirty="0"/>
              <a:t>Date                                           SDate</a:t>
            </a:r>
          </a:p>
          <a:p>
            <a:r>
              <a:rPr lang="en-US" dirty="0"/>
              <a:t>                                                   EDate</a:t>
            </a:r>
          </a:p>
          <a:p>
            <a:endParaRPr lang="en-US" dirty="0"/>
          </a:p>
          <a:p>
            <a:endParaRPr lang="en-US" dirty="0"/>
          </a:p>
          <a:p>
            <a:endParaRPr lang="en-US" dirty="0"/>
          </a:p>
          <a:p>
            <a:endParaRPr lang="en-US" dirty="0"/>
          </a:p>
          <a:p>
            <a:endParaRPr lang="en-US" dirty="0"/>
          </a:p>
          <a:p>
            <a:endParaRPr lang="en-US" dirty="0"/>
          </a:p>
          <a:p>
            <a:endParaRPr lang="en-US" dirty="0"/>
          </a:p>
          <a:p>
            <a:endParaRPr lang="en-US" sz="1400" dirty="0"/>
          </a:p>
        </p:txBody>
      </p:sp>
      <p:sp>
        <p:nvSpPr>
          <p:cNvPr id="5" name="TextBox 4"/>
          <p:cNvSpPr txBox="1"/>
          <p:nvPr/>
        </p:nvSpPr>
        <p:spPr>
          <a:xfrm>
            <a:off x="705050" y="1906506"/>
            <a:ext cx="6442469"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title 'UNION with CORR Modifier';</a:t>
            </a:r>
          </a:p>
          <a:p>
            <a:pPr>
              <a:lnSpc>
                <a:spcPct val="85000"/>
              </a:lnSpc>
            </a:pPr>
            <a:r>
              <a:rPr lang="en-US" b="1" dirty="0">
                <a:latin typeface="Courier New"/>
              </a:rPr>
              <a:t>proc sql;</a:t>
            </a:r>
          </a:p>
          <a:p>
            <a:pPr>
              <a:lnSpc>
                <a:spcPct val="85000"/>
              </a:lnSpc>
            </a:pPr>
            <a:r>
              <a:rPr lang="en-US" b="1" dirty="0">
                <a:latin typeface="Courier New"/>
              </a:rPr>
              <a:t>select * from work.train_a</a:t>
            </a:r>
          </a:p>
          <a:p>
            <a:pPr>
              <a:lnSpc>
                <a:spcPct val="85000"/>
              </a:lnSpc>
            </a:pPr>
            <a:r>
              <a:rPr lang="en-US" b="1" dirty="0">
                <a:latin typeface="Courier New"/>
              </a:rPr>
              <a:t>union corr</a:t>
            </a:r>
          </a:p>
          <a:p>
            <a:pPr>
              <a:lnSpc>
                <a:spcPct val="85000"/>
              </a:lnSpc>
            </a:pPr>
            <a:r>
              <a:rPr lang="en-US" b="1" dirty="0">
                <a:latin typeface="Courier New"/>
              </a:rPr>
              <a:t>select * from work.train_b </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5"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s106d02</a:t>
            </a:r>
          </a:p>
        </p:txBody>
      </p:sp>
      <p:sp>
        <p:nvSpPr>
          <p:cNvPr id="2" name="Rectangle 1"/>
          <p:cNvSpPr/>
          <p:nvPr>
            <p:custDataLst>
              <p:tags r:id="rId1"/>
            </p:custDataLst>
          </p:nvPr>
        </p:nvSpPr>
        <p:spPr bwMode="auto">
          <a:xfrm>
            <a:off x="1798893" y="2908590"/>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cxnSp>
        <p:nvCxnSpPr>
          <p:cNvPr id="4" name="Straight Arrow Connector 3"/>
          <p:cNvCxnSpPr/>
          <p:nvPr/>
        </p:nvCxnSpPr>
        <p:spPr bwMode="auto">
          <a:xfrm>
            <a:off x="1066800" y="5071535"/>
            <a:ext cx="3810000" cy="39793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V="1">
            <a:off x="1617133" y="5071535"/>
            <a:ext cx="3259667" cy="39793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1" name="Straight Connector 10"/>
          <p:cNvCxnSpPr/>
          <p:nvPr/>
        </p:nvCxnSpPr>
        <p:spPr bwMode="auto">
          <a:xfrm flipV="1">
            <a:off x="618067" y="5926668"/>
            <a:ext cx="770466" cy="8466"/>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6" name="Straight Connector 15"/>
          <p:cNvCxnSpPr/>
          <p:nvPr/>
        </p:nvCxnSpPr>
        <p:spPr bwMode="auto">
          <a:xfrm>
            <a:off x="4876800" y="5926666"/>
            <a:ext cx="973667" cy="0"/>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20" name="Straight Connector 19"/>
          <p:cNvCxnSpPr/>
          <p:nvPr/>
        </p:nvCxnSpPr>
        <p:spPr bwMode="auto">
          <a:xfrm>
            <a:off x="4893734" y="6341534"/>
            <a:ext cx="973667" cy="0"/>
          </a:xfrm>
          <a:prstGeom prst="line">
            <a:avLst/>
          </a:prstGeom>
          <a:solidFill>
            <a:schemeClr val="accent1"/>
          </a:solidFill>
          <a:ln w="317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33363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Viewing the Output</a:t>
            </a:r>
          </a:p>
        </p:txBody>
      </p:sp>
      <p:sp>
        <p:nvSpPr>
          <p:cNvPr id="6" name="Content Placeholder 5"/>
          <p:cNvSpPr>
            <a:spLocks noGrp="1"/>
          </p:cNvSpPr>
          <p:nvPr>
            <p:ph idx="1"/>
          </p:nvPr>
        </p:nvSpPr>
        <p:spPr/>
        <p:txBody>
          <a:bodyPr/>
          <a:lstStyle/>
          <a:p>
            <a:r>
              <a:rPr lang="en-US" dirty="0"/>
              <a:t>PROC SQL Output</a:t>
            </a:r>
          </a:p>
          <a:p>
            <a:endParaRPr lang="en-US" dirty="0"/>
          </a:p>
        </p:txBody>
      </p:sp>
      <p:sp>
        <p:nvSpPr>
          <p:cNvPr id="3" name="TextBox 2"/>
          <p:cNvSpPr txBox="1"/>
          <p:nvPr/>
        </p:nvSpPr>
        <p:spPr>
          <a:xfrm>
            <a:off x="705050" y="1494183"/>
            <a:ext cx="3347070" cy="4119076"/>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UNION with CORR Modifier</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11  Bob</a:t>
            </a:r>
          </a:p>
          <a:p>
            <a:r>
              <a:rPr lang="en-US" sz="1600" b="1" dirty="0">
                <a:latin typeface="SAS Monospace"/>
              </a:rPr>
              <a:t>            12  Sue</a:t>
            </a:r>
          </a:p>
          <a:p>
            <a:r>
              <a:rPr lang="en-US" sz="1600" b="1" dirty="0">
                <a:latin typeface="SAS Monospace"/>
              </a:rPr>
              <a:t>            14  Pete</a:t>
            </a:r>
          </a:p>
          <a:p>
            <a:r>
              <a:rPr lang="en-US" sz="1600" b="1" dirty="0">
                <a:latin typeface="SAS Monospace"/>
              </a:rPr>
              <a:t>            15  Pam</a:t>
            </a:r>
          </a:p>
          <a:p>
            <a:r>
              <a:rPr lang="en-US" sz="1600" b="1" dirty="0">
                <a:latin typeface="SAS Monospace"/>
              </a:rPr>
              <a:t>            16  Sam</a:t>
            </a:r>
          </a:p>
          <a:p>
            <a:r>
              <a:rPr lang="en-US" sz="1600" b="1" dirty="0">
                <a:latin typeface="SAS Monospace"/>
              </a:rPr>
              <a:t>            17  Pat</a:t>
            </a:r>
          </a:p>
          <a:p>
            <a:r>
              <a:rPr lang="en-US" sz="1600" b="1" dirty="0">
                <a:latin typeface="SAS Monospace"/>
              </a:rPr>
              <a:t>            18  Kim</a:t>
            </a:r>
          </a:p>
          <a:p>
            <a:r>
              <a:rPr lang="en-US" sz="1600" b="1" dirty="0">
                <a:latin typeface="SAS Monospace"/>
              </a:rPr>
              <a:t>            19  Kyle</a:t>
            </a:r>
          </a:p>
          <a:p>
            <a:r>
              <a:rPr lang="en-US" sz="1600" b="1" dirty="0">
                <a:latin typeface="SAS Monospace"/>
              </a:rPr>
              <a:t>            20  Mary</a:t>
            </a:r>
          </a:p>
          <a:p>
            <a:r>
              <a:rPr lang="en-US" sz="1600" b="1" dirty="0">
                <a:latin typeface="SAS Monospace"/>
              </a:rPr>
              <a:t>            21  Chris</a:t>
            </a:r>
          </a:p>
          <a:p>
            <a:r>
              <a:rPr lang="en-US" sz="1600" b="1" dirty="0">
                <a:latin typeface="SAS Monospace"/>
              </a:rPr>
              <a:t>            87  Ted</a:t>
            </a:r>
          </a:p>
          <a:p>
            <a:r>
              <a:rPr lang="en-US" sz="1600" b="1" dirty="0">
                <a:latin typeface="SAS Monospace"/>
              </a:rPr>
              <a:t>            91  Rand</a:t>
            </a:r>
          </a:p>
        </p:txBody>
      </p:sp>
      <p:sp>
        <p:nvSpPr>
          <p:cNvPr id="2" name="TextBox 1"/>
          <p:cNvSpPr txBox="1"/>
          <p:nvPr/>
        </p:nvSpPr>
        <p:spPr>
          <a:xfrm>
            <a:off x="1600200" y="3581400"/>
            <a:ext cx="5867400" cy="457200"/>
          </a:xfrm>
          <a:prstGeom prst="rect">
            <a:avLst/>
          </a:prstGeom>
          <a:noFill/>
        </p:spPr>
        <p:txBody>
          <a:bodyPr vert="horz" wrap="none" rtlCol="0">
            <a:spAutoFit/>
          </a:bodyPr>
          <a:lstStyle/>
          <a:p>
            <a:endParaRPr lang="en-US" dirty="0"/>
          </a:p>
        </p:txBody>
      </p:sp>
    </p:spTree>
    <p:extLst>
      <p:ext uri="{BB962C8B-B14F-4D97-AF65-F5344CB8AC3E}">
        <p14:creationId xmlns:p14="http://schemas.microsoft.com/office/powerpoint/2010/main" val="3994343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ltLang="en-US" dirty="0"/>
              <a:t>Setup for the Poll</a:t>
            </a:r>
          </a:p>
        </p:txBody>
      </p:sp>
      <p:sp>
        <p:nvSpPr>
          <p:cNvPr id="2051" name="Rectangle 5"/>
          <p:cNvSpPr>
            <a:spLocks noGrp="1" noChangeArrowheads="1"/>
          </p:cNvSpPr>
          <p:nvPr>
            <p:ph idx="1"/>
          </p:nvPr>
        </p:nvSpPr>
        <p:spPr>
          <a:xfrm>
            <a:off x="685800" y="1048104"/>
            <a:ext cx="7848600" cy="4264025"/>
          </a:xfrm>
        </p:spPr>
        <p:txBody>
          <a:bodyPr/>
          <a:lstStyle/>
          <a:p>
            <a:pPr marL="0" indent="0">
              <a:tabLst>
                <a:tab pos="457200" algn="l"/>
              </a:tabLst>
            </a:pPr>
            <a:r>
              <a:rPr lang="en-US" dirty="0"/>
              <a:t>Open the program </a:t>
            </a:r>
            <a:r>
              <a:rPr lang="en-US" b="1" dirty="0"/>
              <a:t>s106a01</a:t>
            </a:r>
            <a:r>
              <a:rPr lang="en-US" dirty="0"/>
              <a:t>, submit the program, </a:t>
            </a:r>
            <a:br>
              <a:rPr lang="en-US" dirty="0"/>
            </a:br>
            <a:r>
              <a:rPr lang="en-US" dirty="0"/>
              <a:t>and view the report.</a:t>
            </a:r>
          </a:p>
          <a:p>
            <a:pPr marL="0" indent="0">
              <a:tabLst>
                <a:tab pos="457200" algn="l"/>
              </a:tabLst>
            </a:pPr>
            <a:r>
              <a:rPr lang="en-US" dirty="0"/>
              <a:t>Return to the program, add the ALL keyword with </a:t>
            </a:r>
            <a:br>
              <a:rPr lang="en-US" dirty="0"/>
            </a:br>
            <a:r>
              <a:rPr lang="en-US" dirty="0"/>
              <a:t>the UNION operator, resubmit the program, and view </a:t>
            </a:r>
            <a:br>
              <a:rPr lang="en-US" dirty="0"/>
            </a:br>
            <a:r>
              <a:rPr lang="en-US" dirty="0"/>
              <a:t>the report. Answer the following question.</a:t>
            </a:r>
          </a:p>
          <a:p>
            <a:pPr marL="0" indent="0">
              <a:tabLst>
                <a:tab pos="457200" algn="l"/>
              </a:tabLst>
            </a:pPr>
            <a:endParaRPr lang="en-US" dirty="0"/>
          </a:p>
          <a:p>
            <a:pPr marL="0" indent="0">
              <a:tabLst>
                <a:tab pos="457200" algn="l"/>
              </a:tabLst>
            </a:pPr>
            <a:r>
              <a:rPr lang="en-US" dirty="0"/>
              <a:t>Is there any difference in the output with </a:t>
            </a:r>
            <a:br>
              <a:rPr lang="en-US" dirty="0"/>
            </a:br>
            <a:r>
              <a:rPr lang="en-US" dirty="0"/>
              <a:t>the ALL keyword? Why?</a:t>
            </a:r>
          </a:p>
          <a:p>
            <a:pPr marL="0" indent="0"/>
            <a:endParaRPr lang="en-US" alt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6.02 Short </a:t>
            </a:r>
            <a:r>
              <a:rPr lang="en-US" dirty="0"/>
              <a:t>Answer Poll</a:t>
            </a:r>
          </a:p>
        </p:txBody>
      </p:sp>
      <p:sp>
        <p:nvSpPr>
          <p:cNvPr id="3075" name="Rectangle 5"/>
          <p:cNvSpPr>
            <a:spLocks noGrp="1" noChangeArrowheads="1"/>
          </p:cNvSpPr>
          <p:nvPr>
            <p:ph idx="1"/>
          </p:nvPr>
        </p:nvSpPr>
        <p:spPr/>
        <p:txBody>
          <a:bodyPr/>
          <a:lstStyle/>
          <a:p>
            <a:r>
              <a:rPr lang="en-US" dirty="0"/>
              <a:t>Is there any difference in the output with </a:t>
            </a:r>
            <a:br>
              <a:rPr lang="en-US" dirty="0"/>
            </a:br>
            <a:r>
              <a:rPr lang="en-US" dirty="0"/>
              <a:t>the ALL keyword? Why?</a:t>
            </a:r>
          </a:p>
          <a:p>
            <a:pPr marL="0" indent="0"/>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p:txBody>
          <a:bodyPr/>
          <a:lstStyle/>
          <a:p>
            <a:r>
              <a:rPr lang="en-US"/>
              <a:t>6.02 Short </a:t>
            </a:r>
            <a:r>
              <a:rPr lang="en-US" dirty="0"/>
              <a:t>Answer Poll – Correct Answer</a:t>
            </a:r>
          </a:p>
        </p:txBody>
      </p:sp>
      <p:sp>
        <p:nvSpPr>
          <p:cNvPr id="3075" name="Rectangle 5"/>
          <p:cNvSpPr>
            <a:spLocks noGrp="1" noChangeArrowheads="1"/>
          </p:cNvSpPr>
          <p:nvPr>
            <p:ph idx="1"/>
          </p:nvPr>
        </p:nvSpPr>
        <p:spPr/>
        <p:txBody>
          <a:bodyPr/>
          <a:lstStyle/>
          <a:p>
            <a:r>
              <a:rPr lang="en-US" dirty="0"/>
              <a:t>Is there any difference in the output with </a:t>
            </a:r>
            <a:br>
              <a:rPr lang="en-US" dirty="0"/>
            </a:br>
            <a:r>
              <a:rPr lang="en-US" dirty="0"/>
              <a:t>the ALL keyword? Why?</a:t>
            </a:r>
          </a:p>
          <a:p>
            <a:endParaRPr lang="en-US" dirty="0"/>
          </a:p>
          <a:p>
            <a:r>
              <a:rPr lang="en-US" b="1" dirty="0"/>
              <a:t>Yes, Bob and Ted are included twice. This is because they have completed both training classes. Without the ALL keyword, duplicates are removed. </a:t>
            </a:r>
          </a:p>
          <a:p>
            <a:endParaRPr lang="en-US" dirty="0"/>
          </a:p>
          <a:p>
            <a:pPr marL="0" indent="0"/>
            <a:endParaRPr lang="en-US" dirty="0"/>
          </a:p>
        </p:txBody>
      </p:sp>
    </p:spTree>
    <p:custDataLst>
      <p:tags r:id="rId1"/>
    </p:custDataLst>
    <p:extLst>
      <p:ext uri="{BB962C8B-B14F-4D97-AF65-F5344CB8AC3E}">
        <p14:creationId xmlns:p14="http://schemas.microsoft.com/office/powerpoint/2010/main" val="68004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85800" y="457200"/>
            <a:ext cx="8077200" cy="685800"/>
          </a:xfrm>
        </p:spPr>
        <p:txBody>
          <a:bodyPr/>
          <a:lstStyle/>
          <a:p>
            <a:r>
              <a:rPr lang="en-US" dirty="0"/>
              <a:t>Flow Diagram: UNION Operator</a:t>
            </a:r>
          </a:p>
        </p:txBody>
      </p:sp>
      <p:grpSp>
        <p:nvGrpSpPr>
          <p:cNvPr id="12" name="Group 11"/>
          <p:cNvGrpSpPr/>
          <p:nvPr/>
        </p:nvGrpSpPr>
        <p:grpSpPr>
          <a:xfrm>
            <a:off x="1924629" y="1023938"/>
            <a:ext cx="5251331" cy="5736361"/>
            <a:chOff x="3627029" y="1023938"/>
            <a:chExt cx="5251331" cy="5736361"/>
          </a:xfrm>
        </p:grpSpPr>
        <p:sp>
          <p:nvSpPr>
            <p:cNvPr id="79876" name="Text Box 4"/>
            <p:cNvSpPr txBox="1">
              <a:spLocks noChangeArrowheads="1"/>
            </p:cNvSpPr>
            <p:nvPr/>
          </p:nvSpPr>
          <p:spPr bwMode="auto">
            <a:xfrm>
              <a:off x="4140169" y="1023938"/>
              <a:ext cx="827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t>UNION</a:t>
              </a:r>
            </a:p>
          </p:txBody>
        </p:sp>
        <p:cxnSp>
          <p:nvCxnSpPr>
            <p:cNvPr id="79882" name="AutoShape 10"/>
            <p:cNvCxnSpPr>
              <a:cxnSpLocks noChangeShapeType="1"/>
            </p:cNvCxnSpPr>
            <p:nvPr/>
          </p:nvCxnSpPr>
          <p:spPr bwMode="auto">
            <a:xfrm>
              <a:off x="4591862" y="2455863"/>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79883" name="Text Box 11"/>
            <p:cNvSpPr txBox="1">
              <a:spLocks noChangeArrowheads="1"/>
            </p:cNvSpPr>
            <p:nvPr/>
          </p:nvSpPr>
          <p:spPr bwMode="auto">
            <a:xfrm>
              <a:off x="4066379" y="2514600"/>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cxnSp>
          <p:nvCxnSpPr>
            <p:cNvPr id="79884" name="AutoShape 12"/>
            <p:cNvCxnSpPr>
              <a:cxnSpLocks noChangeShapeType="1"/>
              <a:stCxn id="3" idx="3"/>
              <a:endCxn id="27" idx="0"/>
            </p:cNvCxnSpPr>
            <p:nvPr/>
          </p:nvCxnSpPr>
          <p:spPr bwMode="auto">
            <a:xfrm>
              <a:off x="5106616" y="2106038"/>
              <a:ext cx="2146652" cy="242067"/>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79885" name="Line 13"/>
            <p:cNvSpPr>
              <a:spLocks noChangeShapeType="1"/>
            </p:cNvSpPr>
            <p:nvPr/>
          </p:nvSpPr>
          <p:spPr bwMode="auto">
            <a:xfrm flipH="1">
              <a:off x="4600575" y="2727325"/>
              <a:ext cx="104945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79886" name="Text Box 14"/>
            <p:cNvSpPr txBox="1">
              <a:spLocks noChangeArrowheads="1"/>
            </p:cNvSpPr>
            <p:nvPr/>
          </p:nvSpPr>
          <p:spPr bwMode="auto">
            <a:xfrm>
              <a:off x="5269808" y="1628775"/>
              <a:ext cx="418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cxnSp>
          <p:nvCxnSpPr>
            <p:cNvPr id="79887" name="AutoShape 15"/>
            <p:cNvCxnSpPr>
              <a:cxnSpLocks noChangeShapeType="1"/>
            </p:cNvCxnSpPr>
            <p:nvPr/>
          </p:nvCxnSpPr>
          <p:spPr bwMode="auto">
            <a:xfrm>
              <a:off x="4572406" y="3724036"/>
              <a:ext cx="0" cy="41751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79888" name="AutoShape 16"/>
            <p:cNvCxnSpPr>
              <a:cxnSpLocks noChangeShapeType="1"/>
            </p:cNvCxnSpPr>
            <p:nvPr/>
          </p:nvCxnSpPr>
          <p:spPr bwMode="auto">
            <a:xfrm>
              <a:off x="4572406" y="5045075"/>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79889" name="Text Box 17"/>
            <p:cNvSpPr txBox="1">
              <a:spLocks noChangeArrowheads="1"/>
            </p:cNvSpPr>
            <p:nvPr/>
          </p:nvSpPr>
          <p:spPr bwMode="auto">
            <a:xfrm>
              <a:off x="3666715" y="6498689"/>
              <a:ext cx="18113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85000"/>
                </a:lnSpc>
              </a:pPr>
              <a:r>
                <a:rPr lang="en-US" sz="2000" dirty="0"/>
                <a:t>Final Result Set</a:t>
              </a:r>
            </a:p>
          </p:txBody>
        </p:sp>
        <p:cxnSp>
          <p:nvCxnSpPr>
            <p:cNvPr id="79891" name="AutoShape 19"/>
            <p:cNvCxnSpPr>
              <a:cxnSpLocks noChangeShapeType="1"/>
              <a:stCxn id="28" idx="3"/>
            </p:cNvCxnSpPr>
            <p:nvPr/>
          </p:nvCxnSpPr>
          <p:spPr bwMode="auto">
            <a:xfrm flipH="1">
              <a:off x="4600575" y="4606044"/>
              <a:ext cx="506041" cy="1638166"/>
            </a:xfrm>
            <a:prstGeom prst="bentConnector4">
              <a:avLst>
                <a:gd name="adj1" fmla="val -181658"/>
                <a:gd name="adj2" fmla="val 98966"/>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79892" name="Text Box 21"/>
            <p:cNvSpPr txBox="1">
              <a:spLocks noChangeArrowheads="1"/>
            </p:cNvSpPr>
            <p:nvPr/>
          </p:nvSpPr>
          <p:spPr bwMode="auto">
            <a:xfrm>
              <a:off x="6183708" y="5256213"/>
              <a:ext cx="4188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sp>
          <p:nvSpPr>
            <p:cNvPr id="79893" name="Line 22"/>
            <p:cNvSpPr>
              <a:spLocks noChangeShapeType="1"/>
            </p:cNvSpPr>
            <p:nvPr/>
          </p:nvSpPr>
          <p:spPr bwMode="auto">
            <a:xfrm>
              <a:off x="4572406" y="1357313"/>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79894" name="Text Box 23"/>
            <p:cNvSpPr txBox="1">
              <a:spLocks noChangeArrowheads="1"/>
            </p:cNvSpPr>
            <p:nvPr/>
          </p:nvSpPr>
          <p:spPr bwMode="auto">
            <a:xfrm>
              <a:off x="4019290" y="4972456"/>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sp>
          <p:nvSpPr>
            <p:cNvPr id="2" name="Rectangle 1"/>
            <p:cNvSpPr/>
            <p:nvPr>
              <p:custDataLst>
                <p:tags r:id="rId1"/>
              </p:custDataLst>
            </p:nvPr>
          </p:nvSpPr>
          <p:spPr bwMode="auto">
            <a:xfrm>
              <a:off x="3755270" y="2997335"/>
              <a:ext cx="1633460" cy="705321"/>
            </a:xfrm>
            <a:prstGeom prst="rect">
              <a:avLst/>
            </a:prstGeom>
            <a:solidFill>
              <a:srgbClr val="99FF99"/>
            </a:soli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eaLnBrk="0" hangingPunct="0"/>
              <a:r>
                <a:rPr lang="en-US" sz="2000" dirty="0"/>
                <a:t>Concatenate</a:t>
              </a:r>
              <a:br>
                <a:rPr lang="en-US" sz="2000" dirty="0"/>
              </a:br>
              <a:r>
                <a:rPr lang="en-US" sz="2000" dirty="0"/>
                <a:t>result sets.</a:t>
              </a:r>
            </a:p>
          </p:txBody>
        </p:sp>
        <p:sp>
          <p:nvSpPr>
            <p:cNvPr id="3" name="Diamond 2"/>
            <p:cNvSpPr/>
            <p:nvPr>
              <p:custDataLst>
                <p:tags r:id="rId2"/>
              </p:custDataLst>
            </p:nvPr>
          </p:nvSpPr>
          <p:spPr bwMode="auto">
            <a:xfrm>
              <a:off x="4037384" y="1610738"/>
              <a:ext cx="1069232" cy="990600"/>
            </a:xfrm>
            <a:prstGeom prst="diamond">
              <a:avLst/>
            </a:prstGeom>
            <a:solidFill>
              <a:srgbClr val="99FF99"/>
            </a:soli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CORR</a:t>
              </a:r>
            </a:p>
          </p:txBody>
        </p:sp>
        <p:sp>
          <p:nvSpPr>
            <p:cNvPr id="26" name="Rectangle 25"/>
            <p:cNvSpPr/>
            <p:nvPr>
              <p:custDataLst>
                <p:tags r:id="rId3"/>
              </p:custDataLst>
            </p:nvPr>
          </p:nvSpPr>
          <p:spPr bwMode="auto">
            <a:xfrm>
              <a:off x="3627029" y="5379396"/>
              <a:ext cx="1889941" cy="705321"/>
            </a:xfrm>
            <a:prstGeom prst="rect">
              <a:avLst/>
            </a:prstGeom>
            <a:solidFill>
              <a:srgbClr val="99FF99"/>
            </a:soli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a:r>
                <a:rPr lang="en-US" sz="2000" dirty="0"/>
                <a:t>Remove</a:t>
              </a:r>
              <a:br>
                <a:rPr lang="en-US" sz="2000" dirty="0"/>
              </a:br>
              <a:r>
                <a:rPr lang="en-US" sz="2000" dirty="0"/>
                <a:t>duplicate rows.</a:t>
              </a:r>
            </a:p>
          </p:txBody>
        </p:sp>
        <p:sp>
          <p:nvSpPr>
            <p:cNvPr id="27" name="Rectangle 26"/>
            <p:cNvSpPr/>
            <p:nvPr>
              <p:custDataLst>
                <p:tags r:id="rId4"/>
              </p:custDataLst>
            </p:nvPr>
          </p:nvSpPr>
          <p:spPr bwMode="auto">
            <a:xfrm>
              <a:off x="5628176" y="2348105"/>
              <a:ext cx="3250184" cy="1013098"/>
            </a:xfrm>
            <a:prstGeom prst="rect">
              <a:avLst/>
            </a:prstGeom>
            <a:solidFill>
              <a:srgbClr val="99FF99"/>
            </a:soli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square" lIns="88900" tIns="44450" rIns="88900" bIns="44450" numCol="1" rtlCol="0" anchor="ctr" anchorCtr="0" compatLnSpc="1">
              <a:prstTxWarp prst="textNoShape">
                <a:avLst/>
              </a:prstTxWarp>
              <a:spAutoFit/>
            </a:bodyPr>
            <a:lstStyle/>
            <a:p>
              <a:pPr algn="ctr"/>
              <a:r>
                <a:rPr lang="en-US" sz="2000" dirty="0"/>
                <a:t>Overlay same-name columns and remove </a:t>
              </a:r>
              <a:br>
                <a:rPr lang="en-US" sz="2000" dirty="0"/>
              </a:br>
              <a:r>
                <a:rPr lang="en-US" sz="2000" dirty="0"/>
                <a:t>non-matching columns.</a:t>
              </a:r>
            </a:p>
          </p:txBody>
        </p:sp>
        <p:sp>
          <p:nvSpPr>
            <p:cNvPr id="28" name="Diamond 27"/>
            <p:cNvSpPr/>
            <p:nvPr>
              <p:custDataLst>
                <p:tags r:id="rId5"/>
              </p:custDataLst>
            </p:nvPr>
          </p:nvSpPr>
          <p:spPr bwMode="auto">
            <a:xfrm>
              <a:off x="4037384" y="4110744"/>
              <a:ext cx="1069232" cy="990600"/>
            </a:xfrm>
            <a:prstGeom prst="diamond">
              <a:avLst/>
            </a:prstGeom>
            <a:solidFill>
              <a:srgbClr val="99FF99"/>
            </a:soli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 ALL</a:t>
              </a:r>
            </a:p>
          </p:txBody>
        </p:sp>
        <p:cxnSp>
          <p:nvCxnSpPr>
            <p:cNvPr id="30" name="AutoShape 16"/>
            <p:cNvCxnSpPr>
              <a:cxnSpLocks noChangeShapeType="1"/>
            </p:cNvCxnSpPr>
            <p:nvPr/>
          </p:nvCxnSpPr>
          <p:spPr bwMode="auto">
            <a:xfrm>
              <a:off x="4572406" y="6095662"/>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90487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3" y="1312333"/>
            <a:ext cx="8822267" cy="5190067"/>
          </a:xfrm>
          <a:prstGeom prst="rect">
            <a:avLst/>
          </a:prstGeom>
          <a:noFill/>
          <a:extLst>
            <a:ext uri="{909E8E84-426E-40DD-AFC4-6F175D3DCCD1}">
              <a14:hiddenFill xmlns:a14="http://schemas.microsoft.com/office/drawing/2010/main">
                <a:solidFill>
                  <a:srgbClr val="FFFFFF"/>
                </a:solidFill>
              </a14:hiddenFill>
            </a:ext>
          </a:extLst>
        </p:spPr>
      </p:pic>
      <p:sp>
        <p:nvSpPr>
          <p:cNvPr id="78850" name="Rectangle 2"/>
          <p:cNvSpPr>
            <a:spLocks noGrp="1" noChangeArrowheads="1"/>
          </p:cNvSpPr>
          <p:nvPr>
            <p:ph type="title"/>
          </p:nvPr>
        </p:nvSpPr>
        <p:spPr/>
        <p:txBody>
          <a:bodyPr/>
          <a:lstStyle/>
          <a:p>
            <a:r>
              <a:rPr lang="en-US" dirty="0"/>
              <a:t>Business Scenario</a:t>
            </a:r>
          </a:p>
        </p:txBody>
      </p:sp>
      <p:sp>
        <p:nvSpPr>
          <p:cNvPr id="78851" name="Rectangle 3"/>
          <p:cNvSpPr>
            <a:spLocks noGrp="1" noChangeArrowheads="1"/>
          </p:cNvSpPr>
          <p:nvPr>
            <p:ph idx="1"/>
          </p:nvPr>
        </p:nvSpPr>
        <p:spPr/>
        <p:txBody>
          <a:bodyPr/>
          <a:lstStyle/>
          <a:p>
            <a:pPr marL="0" indent="0"/>
            <a:r>
              <a:rPr lang="en-US" dirty="0"/>
              <a:t>The management team requested a payroll report for Level I, II, and III Orion Star employees. </a:t>
            </a:r>
          </a:p>
        </p:txBody>
      </p:sp>
      <p:sp>
        <p:nvSpPr>
          <p:cNvPr id="78855" name="Rectangle 6"/>
          <p:cNvSpPr>
            <a:spLocks noChangeArrowheads="1"/>
          </p:cNvSpPr>
          <p:nvPr/>
        </p:nvSpPr>
        <p:spPr bwMode="auto">
          <a:xfrm>
            <a:off x="685800" y="3386906"/>
            <a:ext cx="7772400" cy="2318583"/>
          </a:xfrm>
          <a:prstGeom prst="rect">
            <a:avLst/>
          </a:prstGeom>
          <a:solidFill>
            <a:srgbClr val="FFFFFF"/>
          </a:solidFill>
          <a:ln w="38100">
            <a:solidFill>
              <a:schemeClr val="tx1"/>
            </a:solidFill>
            <a:miter lim="800000"/>
            <a:headEnd type="none" w="med" len="lg"/>
            <a:tailEnd type="none" w="med" len="lg"/>
          </a:ln>
          <a:extLst/>
        </p:spPr>
        <p:txBody>
          <a:bodyPr lIns="88900" tIns="50800" rIns="88900" bIns="50800">
            <a:spAutoFit/>
          </a:bodyPr>
          <a:lstStyle/>
          <a:p>
            <a:pPr algn="ctr" eaLnBrk="0" hangingPunct="0"/>
            <a:r>
              <a:rPr lang="en-US" dirty="0">
                <a:solidFill>
                  <a:srgbClr val="000000"/>
                </a:solidFill>
                <a:latin typeface="Comic Sans MS" pitchFamily="66" charset="0"/>
              </a:rPr>
              <a:t> Payroll Report for Level I, II, </a:t>
            </a:r>
          </a:p>
          <a:p>
            <a:pPr algn="ctr" eaLnBrk="0" hangingPunct="0"/>
            <a:r>
              <a:rPr lang="en-US" dirty="0">
                <a:solidFill>
                  <a:srgbClr val="000000"/>
                </a:solidFill>
                <a:latin typeface="Comic Sans MS" pitchFamily="66" charset="0"/>
              </a:rPr>
              <a:t>and III Employees</a:t>
            </a:r>
          </a:p>
          <a:p>
            <a:pPr eaLnBrk="0" hangingPunct="0"/>
            <a:r>
              <a:rPr lang="en-US" dirty="0">
                <a:solidFill>
                  <a:srgbClr val="000000"/>
                </a:solidFill>
                <a:latin typeface="Comic Sans MS" pitchFamily="66" charset="0"/>
              </a:rPr>
              <a:t>_______________________________________</a:t>
            </a:r>
            <a:br>
              <a:rPr lang="en-US" dirty="0">
                <a:solidFill>
                  <a:srgbClr val="000000"/>
                </a:solidFill>
                <a:latin typeface="Comic Sans MS" pitchFamily="66" charset="0"/>
              </a:rPr>
            </a:br>
            <a:r>
              <a:rPr lang="en-US" dirty="0">
                <a:solidFill>
                  <a:srgbClr val="000000"/>
                </a:solidFill>
                <a:latin typeface="Comic Sans MS" pitchFamily="66" charset="0"/>
              </a:rPr>
              <a:t>    Total Paid to ALL Level I Staff        1,234,567</a:t>
            </a:r>
            <a:br>
              <a:rPr lang="en-US" dirty="0">
                <a:solidFill>
                  <a:srgbClr val="000000"/>
                </a:solidFill>
                <a:latin typeface="Comic Sans MS" pitchFamily="66" charset="0"/>
              </a:rPr>
            </a:br>
            <a:r>
              <a:rPr lang="en-US" dirty="0">
                <a:solidFill>
                  <a:srgbClr val="000000"/>
                </a:solidFill>
                <a:latin typeface="Comic Sans MS" pitchFamily="66" charset="0"/>
              </a:rPr>
              <a:t>    Total Paid to ALL Level II Staff      1,456,789</a:t>
            </a:r>
            <a:br>
              <a:rPr lang="en-US" dirty="0">
                <a:solidFill>
                  <a:srgbClr val="000000"/>
                </a:solidFill>
                <a:latin typeface="Comic Sans MS" pitchFamily="66" charset="0"/>
              </a:rPr>
            </a:br>
            <a:r>
              <a:rPr lang="en-US" dirty="0">
                <a:solidFill>
                  <a:srgbClr val="000000"/>
                </a:solidFill>
                <a:latin typeface="Comic Sans MS" pitchFamily="66" charset="0"/>
              </a:rPr>
              <a:t>    Total Paid to ALL Level III Staff    2,123,456</a:t>
            </a:r>
          </a:p>
        </p:txBody>
      </p:sp>
      <p:grpSp>
        <p:nvGrpSpPr>
          <p:cNvPr id="12" name="Group 11"/>
          <p:cNvGrpSpPr/>
          <p:nvPr/>
        </p:nvGrpSpPr>
        <p:grpSpPr>
          <a:xfrm>
            <a:off x="6716776" y="1565402"/>
            <a:ext cx="974344" cy="1707229"/>
            <a:chOff x="6665976" y="1118362"/>
            <a:chExt cx="959810" cy="1681763"/>
          </a:xfrm>
        </p:grpSpPr>
        <p:sp>
          <p:nvSpPr>
            <p:cNvPr id="13" name="Oval 12"/>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14" name="Oval 13"/>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
          <p:nvSpPr>
            <p:cNvPr id="15" name="Oval 14"/>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3781900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Business Data</a:t>
            </a:r>
          </a:p>
        </p:txBody>
      </p:sp>
      <p:sp>
        <p:nvSpPr>
          <p:cNvPr id="89091" name="Rectangle 3"/>
          <p:cNvSpPr>
            <a:spLocks noGrp="1" noChangeArrowheads="1"/>
          </p:cNvSpPr>
          <p:nvPr>
            <p:ph idx="1"/>
          </p:nvPr>
        </p:nvSpPr>
        <p:spPr/>
        <p:txBody>
          <a:bodyPr/>
          <a:lstStyle/>
          <a:p>
            <a:pPr marL="455613" lvl="1" indent="-341313"/>
            <a:r>
              <a:rPr lang="en-US" dirty="0"/>
              <a:t>The </a:t>
            </a:r>
            <a:r>
              <a:rPr lang="en-US" b="1" dirty="0"/>
              <a:t>orion.staff</a:t>
            </a:r>
            <a:r>
              <a:rPr lang="en-US" dirty="0"/>
              <a:t> table contains the job title and salary information for all Orion Star employees.</a:t>
            </a:r>
          </a:p>
          <a:p>
            <a:pPr marL="455613" lvl="1" indent="-341313"/>
            <a:r>
              <a:rPr lang="en-US" dirty="0"/>
              <a:t>Submit a separate query for each of the three job title levels.</a:t>
            </a:r>
          </a:p>
          <a:p>
            <a:pPr marL="455613" lvl="1" indent="-341313"/>
            <a:r>
              <a:rPr lang="en-US" dirty="0"/>
              <a:t>Use the UNION set operator twice to combine the intermediate result sets into a single query expression.</a:t>
            </a:r>
          </a:p>
        </p:txBody>
      </p:sp>
      <p:sp>
        <p:nvSpPr>
          <p:cNvPr id="89093"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89094"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89095" name="Rectangle 6"/>
          <p:cNvSpPr>
            <a:spLocks noChangeArrowheads="1"/>
          </p:cNvSpPr>
          <p:nvPr/>
        </p:nvSpPr>
        <p:spPr bwMode="auto">
          <a:xfrm>
            <a:off x="1143003" y="3657162"/>
            <a:ext cx="6862482" cy="2318583"/>
          </a:xfrm>
          <a:prstGeom prst="rect">
            <a:avLst/>
          </a:prstGeom>
          <a:noFill/>
          <a:ln w="38100">
            <a:solidFill>
              <a:schemeClr val="tx1"/>
            </a:solidFill>
            <a:miter lim="800000"/>
            <a:headEnd type="none" w="med" len="lg"/>
            <a:tailEnd type="none" w="med" len="lg"/>
          </a:ln>
          <a:extLst>
            <a:ext uri="{909E8E84-426E-40DD-AFC4-6F175D3DCCD1}">
              <a14:hiddenFill xmlns:a14="http://schemas.microsoft.com/office/drawing/2010/main">
                <a:solidFill>
                  <a:srgbClr val="FFFFFF"/>
                </a:solidFill>
              </a14:hiddenFill>
            </a:ext>
          </a:extLst>
        </p:spPr>
        <p:txBody>
          <a:bodyPr wrap="square" lIns="88900" tIns="50800" rIns="88900" bIns="50800">
            <a:spAutoFit/>
          </a:bodyPr>
          <a:lstStyle/>
          <a:p>
            <a:pPr algn="ctr" eaLnBrk="0" hangingPunct="0"/>
            <a:r>
              <a:rPr lang="en-US" dirty="0">
                <a:solidFill>
                  <a:srgbClr val="000000"/>
                </a:solidFill>
                <a:latin typeface="+mn-lt"/>
              </a:rPr>
              <a:t> Payroll Report for Level I, II, </a:t>
            </a:r>
          </a:p>
          <a:p>
            <a:pPr algn="ctr" eaLnBrk="0" hangingPunct="0"/>
            <a:r>
              <a:rPr lang="en-US" dirty="0">
                <a:solidFill>
                  <a:srgbClr val="000000"/>
                </a:solidFill>
                <a:latin typeface="+mn-lt"/>
              </a:rPr>
              <a:t>and III Employees</a:t>
            </a:r>
          </a:p>
          <a:p>
            <a:pPr eaLnBrk="0" hangingPunct="0"/>
            <a:r>
              <a:rPr lang="en-US" dirty="0">
                <a:solidFill>
                  <a:srgbClr val="000000"/>
                </a:solidFill>
                <a:latin typeface="+mn-lt"/>
              </a:rPr>
              <a:t>_______________________________________</a:t>
            </a:r>
            <a:br>
              <a:rPr lang="en-US" dirty="0">
                <a:solidFill>
                  <a:srgbClr val="000000"/>
                </a:solidFill>
                <a:latin typeface="+mn-lt"/>
              </a:rPr>
            </a:br>
            <a:r>
              <a:rPr lang="en-US" dirty="0">
                <a:solidFill>
                  <a:srgbClr val="000000"/>
                </a:solidFill>
                <a:latin typeface="+mn-lt"/>
              </a:rPr>
              <a:t>    Total Paid to ALL Level I Staff        1,234,567</a:t>
            </a:r>
            <a:br>
              <a:rPr lang="en-US" dirty="0">
                <a:solidFill>
                  <a:srgbClr val="000000"/>
                </a:solidFill>
                <a:latin typeface="+mn-lt"/>
              </a:rPr>
            </a:br>
            <a:r>
              <a:rPr lang="en-US" dirty="0">
                <a:solidFill>
                  <a:srgbClr val="000000"/>
                </a:solidFill>
                <a:latin typeface="+mn-lt"/>
              </a:rPr>
              <a:t>    Total Paid to ALL Level II Staff       1,456,789</a:t>
            </a:r>
            <a:br>
              <a:rPr lang="en-US" dirty="0">
                <a:solidFill>
                  <a:srgbClr val="000000"/>
                </a:solidFill>
                <a:latin typeface="+mn-lt"/>
              </a:rPr>
            </a:br>
            <a:r>
              <a:rPr lang="en-US" dirty="0">
                <a:solidFill>
                  <a:srgbClr val="000000"/>
                </a:solidFill>
                <a:latin typeface="+mn-lt"/>
              </a:rPr>
              <a:t>    Total Paid to ALL Level III Staff      2,123,456</a:t>
            </a:r>
          </a:p>
        </p:txBody>
      </p:sp>
    </p:spTree>
    <p:extLst>
      <p:ext uri="{BB962C8B-B14F-4D97-AF65-F5344CB8AC3E}">
        <p14:creationId xmlns:p14="http://schemas.microsoft.com/office/powerpoint/2010/main" val="1497825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dirty="0"/>
              <a:t>UNION Operator</a:t>
            </a:r>
          </a:p>
        </p:txBody>
      </p:sp>
      <p:sp>
        <p:nvSpPr>
          <p:cNvPr id="90116" name="Text Box 10"/>
          <p:cNvSpPr txBox="1">
            <a:spLocks noChangeArrowheads="1"/>
          </p:cNvSpPr>
          <p:nvPr/>
        </p:nvSpPr>
        <p:spPr bwMode="auto">
          <a:xfrm>
            <a:off x="646113" y="1143000"/>
            <a:ext cx="8059737" cy="5282472"/>
          </a:xfrm>
          <a:prstGeom prst="rect">
            <a:avLst/>
          </a:prstGeom>
          <a:solidFill>
            <a:srgbClr val="FFFFFF"/>
          </a:solidFill>
          <a:ln w="38100">
            <a:solidFill>
              <a:schemeClr val="tx2"/>
            </a:solidFill>
            <a:miter lim="800000"/>
            <a:headEnd type="none" w="med" len="lg"/>
            <a:tailEnd type="none" w="med" len="lg"/>
          </a:ln>
        </p:spPr>
        <p:txBody>
          <a:bodyPr tIns="50800" rIns="0" bIns="508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pPr>
            <a:r>
              <a:rPr lang="en-US" sz="2200" b="1" dirty="0">
                <a:latin typeface="Courier New" pitchFamily="49" charset="0"/>
              </a:rPr>
              <a:t>title 'Payroll Report for Level I, II,';</a:t>
            </a:r>
          </a:p>
          <a:p>
            <a:pPr>
              <a:lnSpc>
                <a:spcPct val="85000"/>
              </a:lnSpc>
            </a:pPr>
            <a:r>
              <a:rPr lang="en-US" sz="2200" b="1" dirty="0">
                <a:latin typeface="Courier New" pitchFamily="49" charset="0"/>
              </a:rPr>
              <a:t>title2 'and III Employees'; </a:t>
            </a:r>
          </a:p>
          <a:p>
            <a:pPr>
              <a:lnSpc>
                <a:spcPct val="85000"/>
              </a:lnSpc>
            </a:pPr>
            <a:r>
              <a:rPr lang="en-US" sz="2200" b="1" dirty="0">
                <a:latin typeface="Courier New" pitchFamily="49" charset="0"/>
              </a:rPr>
              <a:t>proc sql;</a:t>
            </a:r>
          </a:p>
          <a:p>
            <a:pPr>
              <a:lnSpc>
                <a:spcPct val="85000"/>
              </a:lnSpc>
            </a:pPr>
            <a:r>
              <a:rPr lang="en-US" sz="2200" b="1" dirty="0">
                <a:latin typeface="Courier New" pitchFamily="49" charset="0"/>
              </a:rPr>
              <a:t>select 'Total Paid to ALL Level I Staff',  </a:t>
            </a:r>
          </a:p>
          <a:p>
            <a:pPr>
              <a:lnSpc>
                <a:spcPct val="85000"/>
              </a:lnSpc>
            </a:pPr>
            <a:r>
              <a:rPr lang="en-US" sz="2200" b="1" dirty="0">
                <a:latin typeface="Courier New" pitchFamily="49" charset="0"/>
              </a:rPr>
              <a:t>       sum(Salary) format=comma12.</a:t>
            </a:r>
          </a:p>
          <a:p>
            <a:pPr>
              <a:lnSpc>
                <a:spcPct val="85000"/>
              </a:lnSpc>
            </a:pPr>
            <a:r>
              <a:rPr lang="en-US" sz="2200" b="1" dirty="0">
                <a:latin typeface="Courier New" pitchFamily="49" charset="0"/>
              </a:rPr>
              <a:t>   from orion.staff</a:t>
            </a:r>
          </a:p>
          <a:p>
            <a:pPr>
              <a:lnSpc>
                <a:spcPct val="85000"/>
              </a:lnSpc>
            </a:pPr>
            <a:r>
              <a:rPr lang="en-US" sz="2200" b="1" dirty="0">
                <a:latin typeface="Courier New" pitchFamily="49" charset="0"/>
              </a:rPr>
              <a:t>   where scan(Job_Title,-1,' ')='I'</a:t>
            </a:r>
          </a:p>
          <a:p>
            <a:pPr>
              <a:lnSpc>
                <a:spcPct val="85000"/>
              </a:lnSpc>
            </a:pPr>
            <a:r>
              <a:rPr lang="en-US" sz="2200" b="1" dirty="0">
                <a:latin typeface="Courier New" pitchFamily="49" charset="0"/>
              </a:rPr>
              <a:t>union</a:t>
            </a:r>
          </a:p>
          <a:p>
            <a:pPr>
              <a:lnSpc>
                <a:spcPct val="85000"/>
              </a:lnSpc>
            </a:pPr>
            <a:r>
              <a:rPr lang="en-US" sz="2200" b="1" dirty="0">
                <a:latin typeface="Courier New" pitchFamily="49" charset="0"/>
              </a:rPr>
              <a:t>select 'Total Paid to ALL Level II Staff', </a:t>
            </a:r>
          </a:p>
          <a:p>
            <a:pPr>
              <a:lnSpc>
                <a:spcPct val="85000"/>
              </a:lnSpc>
            </a:pPr>
            <a:r>
              <a:rPr lang="en-US" sz="2200" b="1" dirty="0">
                <a:latin typeface="Courier New" pitchFamily="49" charset="0"/>
              </a:rPr>
              <a:t>       sum(Salary) format=comma12.</a:t>
            </a:r>
          </a:p>
          <a:p>
            <a:pPr>
              <a:lnSpc>
                <a:spcPct val="85000"/>
              </a:lnSpc>
            </a:pPr>
            <a:r>
              <a:rPr lang="en-US" sz="2200" b="1" dirty="0">
                <a:latin typeface="Courier New" pitchFamily="49" charset="0"/>
              </a:rPr>
              <a:t>   from orion.staff</a:t>
            </a:r>
          </a:p>
          <a:p>
            <a:pPr>
              <a:lnSpc>
                <a:spcPct val="85000"/>
              </a:lnSpc>
            </a:pPr>
            <a:r>
              <a:rPr lang="en-US" sz="2200" b="1" dirty="0">
                <a:latin typeface="Courier New" pitchFamily="49" charset="0"/>
              </a:rPr>
              <a:t>   where scan(Job_Title,-1,' ')='II'</a:t>
            </a:r>
          </a:p>
          <a:p>
            <a:pPr>
              <a:lnSpc>
                <a:spcPct val="85000"/>
              </a:lnSpc>
            </a:pPr>
            <a:r>
              <a:rPr lang="en-US" sz="2200" b="1" dirty="0">
                <a:latin typeface="Courier New" pitchFamily="49" charset="0"/>
              </a:rPr>
              <a:t>union</a:t>
            </a:r>
          </a:p>
          <a:p>
            <a:pPr>
              <a:lnSpc>
                <a:spcPct val="85000"/>
              </a:lnSpc>
            </a:pPr>
            <a:r>
              <a:rPr lang="en-US" sz="2200" b="1" dirty="0">
                <a:latin typeface="Courier New" pitchFamily="49" charset="0"/>
              </a:rPr>
              <a:t>select 'Total Paid to ALL Level III Staff',</a:t>
            </a:r>
          </a:p>
          <a:p>
            <a:pPr>
              <a:lnSpc>
                <a:spcPct val="85000"/>
              </a:lnSpc>
            </a:pPr>
            <a:r>
              <a:rPr lang="en-US" sz="2200" b="1" dirty="0">
                <a:latin typeface="Courier New" pitchFamily="49" charset="0"/>
              </a:rPr>
              <a:t>       sum(Salary) format=comma12.</a:t>
            </a:r>
          </a:p>
          <a:p>
            <a:pPr>
              <a:lnSpc>
                <a:spcPct val="85000"/>
              </a:lnSpc>
            </a:pPr>
            <a:r>
              <a:rPr lang="en-US" sz="2200" b="1" dirty="0">
                <a:latin typeface="Courier New" pitchFamily="49" charset="0"/>
              </a:rPr>
              <a:t>   from orion.staff</a:t>
            </a:r>
          </a:p>
          <a:p>
            <a:pPr>
              <a:lnSpc>
                <a:spcPct val="85000"/>
              </a:lnSpc>
            </a:pPr>
            <a:r>
              <a:rPr lang="en-US" sz="2200" b="1" dirty="0">
                <a:latin typeface="Courier New" pitchFamily="49" charset="0"/>
              </a:rPr>
              <a:t>   where scan(Job_Title,-1,' ')='III';</a:t>
            </a:r>
          </a:p>
          <a:p>
            <a:pPr>
              <a:lnSpc>
                <a:spcPct val="85000"/>
              </a:lnSpc>
            </a:pPr>
            <a:r>
              <a:rPr lang="en-US" sz="2200" b="1" dirty="0">
                <a:latin typeface="Courier New" pitchFamily="49" charset="0"/>
              </a:rPr>
              <a:t>quit;</a:t>
            </a:r>
          </a:p>
        </p:txBody>
      </p:sp>
      <p:sp>
        <p:nvSpPr>
          <p:cNvPr id="90117"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s106d03</a:t>
            </a:r>
          </a:p>
        </p:txBody>
      </p:sp>
      <p:sp>
        <p:nvSpPr>
          <p:cNvPr id="90118" name="Rectangle 16"/>
          <p:cNvSpPr>
            <a:spLocks noChangeArrowheads="1"/>
          </p:cNvSpPr>
          <p:nvPr>
            <p:custDataLst>
              <p:tags r:id="rId2"/>
            </p:custDataLst>
          </p:nvPr>
        </p:nvSpPr>
        <p:spPr bwMode="auto">
          <a:xfrm>
            <a:off x="730013" y="3171318"/>
            <a:ext cx="866775" cy="309562"/>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90119" name="Rectangle 17"/>
          <p:cNvSpPr>
            <a:spLocks noChangeArrowheads="1"/>
          </p:cNvSpPr>
          <p:nvPr>
            <p:custDataLst>
              <p:tags r:id="rId3"/>
            </p:custDataLst>
          </p:nvPr>
        </p:nvSpPr>
        <p:spPr bwMode="auto">
          <a:xfrm>
            <a:off x="730013" y="4592130"/>
            <a:ext cx="866775" cy="309563"/>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Tree>
    <p:custDataLst>
      <p:tags r:id="rId1"/>
    </p:custDataLst>
    <p:extLst>
      <p:ext uri="{BB962C8B-B14F-4D97-AF65-F5344CB8AC3E}">
        <p14:creationId xmlns:p14="http://schemas.microsoft.com/office/powerpoint/2010/main" val="2130877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dirty="0"/>
              <a:t>Viewing the Output</a:t>
            </a:r>
          </a:p>
        </p:txBody>
      </p:sp>
      <p:sp>
        <p:nvSpPr>
          <p:cNvPr id="91139" name="Rectangle 3"/>
          <p:cNvSpPr>
            <a:spLocks noGrp="1" noChangeArrowheads="1"/>
          </p:cNvSpPr>
          <p:nvPr>
            <p:ph idx="1"/>
          </p:nvPr>
        </p:nvSpPr>
        <p:spPr/>
        <p:txBody>
          <a:bodyPr/>
          <a:lstStyle/>
          <a:p>
            <a:r>
              <a:rPr lang="en-US" dirty="0"/>
              <a:t>PROC SQL Output</a:t>
            </a:r>
          </a:p>
        </p:txBody>
      </p:sp>
      <p:sp>
        <p:nvSpPr>
          <p:cNvPr id="91141"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91142"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91143" name="Rectangle 6"/>
          <p:cNvSpPr>
            <a:spLocks noChangeArrowheads="1"/>
          </p:cNvSpPr>
          <p:nvPr/>
        </p:nvSpPr>
        <p:spPr bwMode="auto">
          <a:xfrm>
            <a:off x="735991" y="1483464"/>
            <a:ext cx="7489230" cy="1949252"/>
          </a:xfrm>
          <a:prstGeom prst="rect">
            <a:avLst/>
          </a:prstGeom>
          <a:solidFill>
            <a:srgbClr val="FFFFFF"/>
          </a:solidFill>
          <a:ln w="38100">
            <a:solidFill>
              <a:schemeClr val="tx2"/>
            </a:solidFill>
            <a:miter lim="800000"/>
            <a:headEnd type="none" w="med" len="lg"/>
            <a:tailEnd type="none" w="med" len="lg"/>
          </a:ln>
        </p:spPr>
        <p:txBody>
          <a:bodyPr wrap="none" lIns="88900" tIns="50800" rIns="88900" bIns="50800">
            <a:spAutoFit/>
          </a:bodyPr>
          <a:lstStyle/>
          <a:p>
            <a:pPr eaLnBrk="0" hangingPunct="0"/>
            <a:r>
              <a:rPr lang="en-US" sz="2000" b="1" dirty="0">
                <a:solidFill>
                  <a:srgbClr val="000000"/>
                </a:solidFill>
                <a:latin typeface="SAS Monospace" pitchFamily="49" charset="0"/>
              </a:rPr>
              <a:t>        Payroll Report for Level I, II, </a:t>
            </a:r>
          </a:p>
          <a:p>
            <a:pPr eaLnBrk="0" hangingPunct="0"/>
            <a:r>
              <a:rPr lang="en-US" sz="2000" b="1" dirty="0">
                <a:solidFill>
                  <a:srgbClr val="000000"/>
                </a:solidFill>
                <a:latin typeface="SAS Monospace" pitchFamily="49" charset="0"/>
              </a:rPr>
              <a:t>               and III Employees</a:t>
            </a:r>
          </a:p>
          <a:p>
            <a:pPr eaLnBrk="0" hangingPunct="0"/>
            <a:r>
              <a:rPr lang="en-US" sz="2000" b="1" dirty="0">
                <a:solidFill>
                  <a:srgbClr val="000000"/>
                </a:solidFill>
                <a:latin typeface="SAS Monospace" pitchFamily="49" charset="0"/>
              </a:rPr>
              <a:t>ƒƒƒƒƒƒƒƒƒƒƒƒƒƒƒƒƒƒƒƒƒƒƒƒƒƒƒƒƒƒƒƒƒƒƒƒƒƒƒƒƒƒƒƒƒƒƒƒ</a:t>
            </a:r>
            <a:br>
              <a:rPr lang="en-US" sz="2000" b="1" dirty="0">
                <a:solidFill>
                  <a:srgbClr val="000000"/>
                </a:solidFill>
                <a:latin typeface="SAS Monospace" pitchFamily="49" charset="0"/>
              </a:rPr>
            </a:br>
            <a:r>
              <a:rPr lang="en-US" sz="2000" b="1" dirty="0">
                <a:solidFill>
                  <a:srgbClr val="000000"/>
                </a:solidFill>
                <a:latin typeface="SAS Monospace" pitchFamily="49" charset="0"/>
              </a:rPr>
              <a:t>Total Paid to ALL Level I Staff       3,582,630</a:t>
            </a:r>
            <a:br>
              <a:rPr lang="en-US" sz="2000" b="1" dirty="0">
                <a:solidFill>
                  <a:srgbClr val="000000"/>
                </a:solidFill>
                <a:latin typeface="SAS Monospace" pitchFamily="49" charset="0"/>
              </a:rPr>
            </a:br>
            <a:r>
              <a:rPr lang="en-US" sz="2000" b="1" dirty="0">
                <a:solidFill>
                  <a:srgbClr val="000000"/>
                </a:solidFill>
                <a:latin typeface="SAS Monospace" pitchFamily="49" charset="0"/>
              </a:rPr>
              <a:t>Total Paid to ALL Level II Staff      3,569,580 </a:t>
            </a:r>
            <a:br>
              <a:rPr lang="en-US" sz="2000" b="1" dirty="0">
                <a:solidFill>
                  <a:srgbClr val="000000"/>
                </a:solidFill>
                <a:latin typeface="SAS Monospace" pitchFamily="49" charset="0"/>
              </a:rPr>
            </a:br>
            <a:r>
              <a:rPr lang="en-US" sz="2000" b="1" dirty="0">
                <a:solidFill>
                  <a:srgbClr val="000000"/>
                </a:solidFill>
                <a:latin typeface="SAS Monospace" pitchFamily="49" charset="0"/>
              </a:rPr>
              <a:t>Total Paid to ALL Level III Staff     2,296,425</a:t>
            </a:r>
          </a:p>
        </p:txBody>
      </p:sp>
    </p:spTree>
    <p:extLst>
      <p:ext uri="{BB962C8B-B14F-4D97-AF65-F5344CB8AC3E}">
        <p14:creationId xmlns:p14="http://schemas.microsoft.com/office/powerpoint/2010/main" val="158584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graphics\soft_blue_ova_horizl_smbg.png"/>
          <p:cNvPicPr>
            <a:picLocks noChangeAspect="1" noChangeArrowheads="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298490" y="1326497"/>
            <a:ext cx="8101932" cy="47091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Business Scenario</a:t>
            </a:r>
          </a:p>
        </p:txBody>
      </p:sp>
      <p:sp>
        <p:nvSpPr>
          <p:cNvPr id="8195" name="Rectangle 3"/>
          <p:cNvSpPr>
            <a:spLocks noGrp="1" noChangeArrowheads="1"/>
          </p:cNvSpPr>
          <p:nvPr>
            <p:ph idx="1"/>
          </p:nvPr>
        </p:nvSpPr>
        <p:spPr/>
        <p:txBody>
          <a:bodyPr/>
          <a:lstStyle/>
          <a:p>
            <a:r>
              <a:rPr lang="en-US" dirty="0"/>
              <a:t>Your manager has requested reports that answer questions, including the following: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Rounded Rectangular Callout 7"/>
          <p:cNvSpPr/>
          <p:nvPr/>
        </p:nvSpPr>
        <p:spPr bwMode="auto">
          <a:xfrm>
            <a:off x="5407366" y="4406844"/>
            <a:ext cx="3154591" cy="1424503"/>
          </a:xfrm>
          <a:prstGeom prst="wedgeRoundRectCallout">
            <a:avLst>
              <a:gd name="adj1" fmla="val -62358"/>
              <a:gd name="adj2" fmla="val -45328"/>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88900" tIns="88900" rIns="88900" bIns="88900" anchor="ctr">
            <a:spAutoFit/>
          </a:bodyPr>
          <a:lstStyle/>
          <a:p>
            <a:pPr algn="ctr">
              <a:defRPr/>
            </a:pPr>
            <a:r>
              <a:rPr lang="en-US" dirty="0"/>
              <a:t>Which employees have completed </a:t>
            </a:r>
            <a:br>
              <a:rPr lang="en-US" dirty="0"/>
            </a:br>
            <a:r>
              <a:rPr lang="en-US" dirty="0"/>
              <a:t>both classes?</a:t>
            </a:r>
          </a:p>
        </p:txBody>
      </p:sp>
      <p:pic>
        <p:nvPicPr>
          <p:cNvPr id="2052" name="Picture 4" descr="L:\graphics\person_red_transpar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1209" y="3868677"/>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bwMode="auto">
          <a:xfrm>
            <a:off x="5333364" y="1877844"/>
            <a:ext cx="3302596" cy="1833126"/>
          </a:xfrm>
          <a:prstGeom prst="wedgeRoundRectCallout">
            <a:avLst>
              <a:gd name="adj1" fmla="val -67084"/>
              <a:gd name="adj2" fmla="val 57352"/>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88900" tIns="88900" rIns="88900" bIns="88900" anchor="ctr">
            <a:spAutoFit/>
          </a:bodyPr>
          <a:lstStyle/>
          <a:p>
            <a:pPr marL="0" indent="0" algn="ctr"/>
            <a:r>
              <a:rPr lang="en-US" dirty="0"/>
              <a:t>Which employees have completed training A, but not training B?</a:t>
            </a:r>
          </a:p>
        </p:txBody>
      </p:sp>
      <p:sp>
        <p:nvSpPr>
          <p:cNvPr id="12" name="Rounded Rectangular Callout 11"/>
          <p:cNvSpPr/>
          <p:nvPr/>
        </p:nvSpPr>
        <p:spPr bwMode="auto">
          <a:xfrm>
            <a:off x="341644" y="2082155"/>
            <a:ext cx="3466444" cy="1424503"/>
          </a:xfrm>
          <a:prstGeom prst="wedgeRoundRectCallout">
            <a:avLst>
              <a:gd name="adj1" fmla="val 62678"/>
              <a:gd name="adj2" fmla="val 60440"/>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88900" tIns="88900" rIns="88900" bIns="88900" anchor="ctr">
            <a:spAutoFit/>
          </a:bodyPr>
          <a:lstStyle/>
          <a:p>
            <a:pPr algn="ctr"/>
            <a:r>
              <a:rPr lang="en-US" dirty="0"/>
              <a:t>Which employees</a:t>
            </a:r>
            <a:br>
              <a:rPr lang="en-US" dirty="0"/>
            </a:br>
            <a:r>
              <a:rPr lang="en-US" dirty="0"/>
              <a:t>have completed training A or</a:t>
            </a:r>
            <a:r>
              <a:rPr lang="en-US" dirty="0">
                <a:solidFill>
                  <a:srgbClr val="FF0000"/>
                </a:solidFill>
              </a:rPr>
              <a:t> </a:t>
            </a:r>
            <a:r>
              <a:rPr lang="en-US" dirty="0"/>
              <a:t>B?</a:t>
            </a:r>
          </a:p>
        </p:txBody>
      </p:sp>
      <p:sp>
        <p:nvSpPr>
          <p:cNvPr id="11" name="Rounded Rectangular Callout 10"/>
          <p:cNvSpPr/>
          <p:nvPr/>
        </p:nvSpPr>
        <p:spPr bwMode="auto">
          <a:xfrm>
            <a:off x="341644" y="4169686"/>
            <a:ext cx="3376246" cy="1833126"/>
          </a:xfrm>
          <a:prstGeom prst="wedgeRoundRectCallout">
            <a:avLst>
              <a:gd name="adj1" fmla="val 59983"/>
              <a:gd name="adj2" fmla="val -39956"/>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88900" tIns="88900" rIns="88900" bIns="88900" anchor="ctr">
            <a:spAutoFit/>
          </a:bodyPr>
          <a:lstStyle/>
          <a:p>
            <a:pPr algn="ctr"/>
            <a:r>
              <a:rPr lang="en-US" dirty="0"/>
              <a:t>Which employees have completed training A and/or</a:t>
            </a:r>
            <a:r>
              <a:rPr lang="en-US" dirty="0">
                <a:solidFill>
                  <a:srgbClr val="FF0000"/>
                </a:solidFill>
              </a:rPr>
              <a:t> </a:t>
            </a:r>
            <a:r>
              <a:rPr lang="en-US" dirty="0"/>
              <a:t>B, and on what dates?</a:t>
            </a:r>
          </a:p>
        </p:txBody>
      </p:sp>
    </p:spTree>
    <p:extLst>
      <p:ext uri="{BB962C8B-B14F-4D97-AF65-F5344CB8AC3E}">
        <p14:creationId xmlns:p14="http://schemas.microsoft.com/office/powerpoint/2010/main" val="104558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6.03 Multiple </a:t>
            </a:r>
            <a:r>
              <a:rPr lang="en-US" dirty="0"/>
              <a:t>Choice</a:t>
            </a:r>
          </a:p>
        </p:txBody>
      </p:sp>
      <p:sp>
        <p:nvSpPr>
          <p:cNvPr id="93187" name="Rectangle 3"/>
          <p:cNvSpPr>
            <a:spLocks noGrp="1" noChangeArrowheads="1"/>
          </p:cNvSpPr>
          <p:nvPr>
            <p:ph idx="1"/>
          </p:nvPr>
        </p:nvSpPr>
        <p:spPr/>
        <p:txBody>
          <a:bodyPr/>
          <a:lstStyle/>
          <a:p>
            <a:pPr marL="0" indent="0">
              <a:tabLst>
                <a:tab pos="457200" algn="l"/>
              </a:tabLst>
            </a:pPr>
            <a:r>
              <a:rPr lang="en-US" dirty="0"/>
              <a:t>Is it more or less efficient to use the ALL keyword in a set operation?</a:t>
            </a:r>
            <a:endParaRPr lang="en-US" dirty="0">
              <a:sym typeface="Wingdings" pitchFamily="2" charset="2"/>
            </a:endParaRPr>
          </a:p>
          <a:p>
            <a:pPr marL="0" indent="0">
              <a:tabLst>
                <a:tab pos="457200" algn="l"/>
              </a:tabLst>
            </a:pPr>
            <a:r>
              <a:rPr lang="en-US" dirty="0">
                <a:sym typeface="Wingdings" pitchFamily="2" charset="2"/>
              </a:rPr>
              <a:t>	</a:t>
            </a:r>
            <a:r>
              <a:rPr lang="en-US" dirty="0"/>
              <a:t>more efficient	</a:t>
            </a:r>
          </a:p>
          <a:p>
            <a:pPr marL="0" indent="0">
              <a:tabLst>
                <a:tab pos="457200" algn="l"/>
              </a:tabLst>
            </a:pPr>
            <a:r>
              <a:rPr lang="en-US" dirty="0">
                <a:sym typeface="Wingdings" pitchFamily="2" charset="2"/>
              </a:rPr>
              <a:t></a:t>
            </a:r>
            <a:r>
              <a:rPr lang="en-US" dirty="0"/>
              <a:t>	less efficient</a:t>
            </a:r>
          </a:p>
        </p:txBody>
      </p:sp>
    </p:spTree>
    <p:custDataLst>
      <p:tags r:id="rId1"/>
    </p:custDataLst>
    <p:extLst>
      <p:ext uri="{BB962C8B-B14F-4D97-AF65-F5344CB8AC3E}">
        <p14:creationId xmlns:p14="http://schemas.microsoft.com/office/powerpoint/2010/main" val="355306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6.03 Multiple </a:t>
            </a:r>
            <a:r>
              <a:rPr lang="en-US" dirty="0"/>
              <a:t>Choice – Correct Answer</a:t>
            </a:r>
          </a:p>
        </p:txBody>
      </p:sp>
      <p:sp>
        <p:nvSpPr>
          <p:cNvPr id="94211" name="Rectangle 3"/>
          <p:cNvSpPr>
            <a:spLocks noGrp="1" noChangeArrowheads="1"/>
          </p:cNvSpPr>
          <p:nvPr>
            <p:ph idx="1"/>
          </p:nvPr>
        </p:nvSpPr>
        <p:spPr/>
        <p:txBody>
          <a:bodyPr/>
          <a:lstStyle/>
          <a:p>
            <a:pPr marL="0" indent="0">
              <a:tabLst>
                <a:tab pos="457200" algn="l"/>
              </a:tabLst>
            </a:pPr>
            <a:r>
              <a:rPr lang="en-US" dirty="0"/>
              <a:t>Is it more or less efficient to use the ALL keyword in a set operation?</a:t>
            </a:r>
            <a:endParaRPr lang="en-US" dirty="0">
              <a:sym typeface="Wingdings" pitchFamily="2" charset="2"/>
            </a:endParaRPr>
          </a:p>
          <a:p>
            <a:pPr marL="0" indent="0">
              <a:tabLst>
                <a:tab pos="457200" algn="l"/>
              </a:tabLst>
            </a:pPr>
            <a:r>
              <a:rPr lang="en-US" dirty="0">
                <a:sym typeface="Wingdings" pitchFamily="2" charset="2"/>
              </a:rPr>
              <a:t>	m</a:t>
            </a:r>
            <a:r>
              <a:rPr lang="en-US" dirty="0"/>
              <a:t>ore efficient	</a:t>
            </a:r>
          </a:p>
          <a:p>
            <a:pPr marL="0" indent="0">
              <a:tabLst>
                <a:tab pos="457200" algn="l"/>
              </a:tabLst>
            </a:pPr>
            <a:r>
              <a:rPr lang="en-US" dirty="0">
                <a:sym typeface="Wingdings" pitchFamily="2" charset="2"/>
              </a:rPr>
              <a:t></a:t>
            </a:r>
            <a:r>
              <a:rPr lang="en-US" dirty="0"/>
              <a:t>	less efficient</a:t>
            </a:r>
            <a:br>
              <a:rPr lang="en-US" dirty="0"/>
            </a:br>
            <a:br>
              <a:rPr lang="en-US" dirty="0"/>
            </a:br>
            <a:r>
              <a:rPr lang="en-US" b="1" dirty="0"/>
              <a:t>A second pass of the data is not required to determine whether duplicates exist.</a:t>
            </a:r>
          </a:p>
        </p:txBody>
      </p:sp>
      <p:sp>
        <p:nvSpPr>
          <p:cNvPr id="94213" name="Oval 4"/>
          <p:cNvSpPr>
            <a:spLocks noChangeArrowheads="1"/>
          </p:cNvSpPr>
          <p:nvPr/>
        </p:nvSpPr>
        <p:spPr bwMode="auto">
          <a:xfrm>
            <a:off x="590550" y="1815548"/>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Tree>
    <p:custDataLst>
      <p:tags r:id="rId1"/>
    </p:custDataLst>
    <p:extLst>
      <p:ext uri="{BB962C8B-B14F-4D97-AF65-F5344CB8AC3E}">
        <p14:creationId xmlns:p14="http://schemas.microsoft.com/office/powerpoint/2010/main" val="3984326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1655418353"/>
              </p:ext>
            </p:extLst>
          </p:nvPr>
        </p:nvGraphicFramePr>
        <p:xfrm>
          <a:off x="1371600" y="1690686"/>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4266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p:txBody>
          <a:bodyPr/>
          <a:lstStyle/>
          <a:p>
            <a:r>
              <a:rPr lang="en-US" dirty="0"/>
              <a:t>Objectives</a:t>
            </a:r>
          </a:p>
        </p:txBody>
      </p:sp>
      <p:sp>
        <p:nvSpPr>
          <p:cNvPr id="97283" name="Rectangle 2"/>
          <p:cNvSpPr>
            <a:spLocks noGrp="1" noChangeArrowheads="1"/>
          </p:cNvSpPr>
          <p:nvPr>
            <p:ph idx="1"/>
          </p:nvPr>
        </p:nvSpPr>
        <p:spPr/>
        <p:txBody>
          <a:bodyPr/>
          <a:lstStyle/>
          <a:p>
            <a:pPr marL="455613" lvl="1" indent="-341313"/>
            <a:r>
              <a:rPr lang="en-US" dirty="0"/>
              <a:t>Describe the SQL process when you use </a:t>
            </a:r>
            <a:br>
              <a:rPr lang="en-US" dirty="0"/>
            </a:br>
            <a:r>
              <a:rPr lang="en-US" dirty="0"/>
              <a:t>the </a:t>
            </a:r>
            <a:br>
              <a:rPr lang="en-US" dirty="0"/>
            </a:br>
            <a:r>
              <a:rPr lang="en-US" dirty="0"/>
              <a:t>OUTER UNION set operator and keywords.</a:t>
            </a:r>
          </a:p>
          <a:p>
            <a:pPr marL="455613" lvl="1" indent="-341313"/>
            <a:r>
              <a:rPr lang="en-US" dirty="0"/>
              <a:t>Use the OUTER UNION set operator.</a:t>
            </a:r>
          </a:p>
          <a:p>
            <a:pPr marL="455613" lvl="1" indent="-341313"/>
            <a:r>
              <a:rPr lang="en-US" dirty="0"/>
              <a:t>Compare the SQL OUTER UNION operator </a:t>
            </a:r>
            <a:br>
              <a:rPr lang="en-US" dirty="0"/>
            </a:br>
            <a:r>
              <a:rPr lang="en-US" dirty="0"/>
              <a:t>to traditional SAS programming.</a:t>
            </a:r>
          </a:p>
        </p:txBody>
      </p:sp>
    </p:spTree>
    <p:extLst>
      <p:ext uri="{BB962C8B-B14F-4D97-AF65-F5344CB8AC3E}">
        <p14:creationId xmlns:p14="http://schemas.microsoft.com/office/powerpoint/2010/main" val="4047071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sashq\root\dept\PSD\GRAPHICS\Illustrations\Backgrounds\soft_blue_ova_horizl_sm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3" y="1955800"/>
            <a:ext cx="8822267" cy="4573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38224" y="2071065"/>
            <a:ext cx="5539978" cy="2887970"/>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Completion      Start</a:t>
            </a:r>
          </a:p>
          <a:p>
            <a:r>
              <a:rPr lang="en-US" sz="1600" b="1" dirty="0">
                <a:latin typeface="SAS Monospace"/>
              </a:rPr>
              <a:t> ID  Name         Date       </a:t>
            </a:r>
            <a:r>
              <a:rPr lang="en-US" sz="1600" b="1" dirty="0" err="1">
                <a:latin typeface="SAS Monospace"/>
              </a:rPr>
              <a:t>Date</a:t>
            </a:r>
            <a:r>
              <a:rPr lang="en-US" sz="1600" b="1" dirty="0">
                <a:latin typeface="SAS Monospace"/>
              </a:rPr>
              <a:t>   End Date</a:t>
            </a:r>
          </a:p>
          <a:p>
            <a:r>
              <a:rPr lang="en-US" sz="1600" b="1" dirty="0">
                <a:latin typeface="SAS Monospace"/>
              </a:rPr>
              <a:t>ƒƒƒƒƒƒƒƒƒƒƒƒƒƒƒƒƒƒƒƒƒƒƒƒƒƒƒƒƒƒƒƒƒƒƒƒƒƒƒƒƒƒƒƒ</a:t>
            </a:r>
          </a:p>
          <a:p>
            <a:r>
              <a:rPr lang="en-US" sz="1600" b="1" dirty="0">
                <a:latin typeface="SAS Monospace"/>
              </a:rPr>
              <a:t> 11  Bob     15JUN2012          .          .</a:t>
            </a:r>
          </a:p>
          <a:p>
            <a:r>
              <a:rPr lang="en-US" sz="1600" b="1" dirty="0">
                <a:latin typeface="SAS Monospace"/>
              </a:rPr>
              <a:t> 16  Sam     05JUN2012          .          .</a:t>
            </a:r>
          </a:p>
          <a:p>
            <a:r>
              <a:rPr lang="en-US" sz="1600" b="1" dirty="0">
                <a:latin typeface="SAS Monospace"/>
              </a:rPr>
              <a:t>...</a:t>
            </a:r>
          </a:p>
          <a:p>
            <a:r>
              <a:rPr lang="en-US" sz="1600" b="1" dirty="0">
                <a:latin typeface="SAS Monospace"/>
              </a:rPr>
              <a:t> 12  Sue     06JUN2012          .          .</a:t>
            </a:r>
          </a:p>
          <a:p>
            <a:r>
              <a:rPr lang="en-US" sz="1600" b="1" dirty="0">
                <a:latin typeface="SAS Monospace"/>
              </a:rPr>
              <a:t> 11  Bob             .  09JUL2012  13JUL2012</a:t>
            </a:r>
          </a:p>
          <a:p>
            <a:r>
              <a:rPr lang="en-US" sz="1600" b="1" dirty="0">
                <a:latin typeface="SAS Monospace"/>
              </a:rPr>
              <a:t> 15  Pam             .  25JUL2012  27JUL2012</a:t>
            </a:r>
          </a:p>
          <a:p>
            <a:r>
              <a:rPr lang="en-US" sz="1600" b="1" dirty="0">
                <a:latin typeface="SAS Monospace"/>
              </a:rPr>
              <a:t> 19  Kyle            .  12JUL2012  20JUL2012</a:t>
            </a:r>
          </a:p>
          <a:p>
            <a:r>
              <a:rPr lang="en-US" sz="1600" b="1" dirty="0">
                <a:latin typeface="SAS Monospace"/>
              </a:rPr>
              <a:t> 87  Ted             .  09JUL2012  13JUL2012</a:t>
            </a:r>
          </a:p>
        </p:txBody>
      </p:sp>
      <p:sp>
        <p:nvSpPr>
          <p:cNvPr id="98306" name="Rectangle 11"/>
          <p:cNvSpPr>
            <a:spLocks noGrp="1" noChangeArrowheads="1"/>
          </p:cNvSpPr>
          <p:nvPr>
            <p:ph type="title"/>
          </p:nvPr>
        </p:nvSpPr>
        <p:spPr/>
        <p:txBody>
          <a:bodyPr/>
          <a:lstStyle/>
          <a:p>
            <a:r>
              <a:rPr lang="en-US" dirty="0"/>
              <a:t>Business Scenario: Question 2</a:t>
            </a:r>
          </a:p>
        </p:txBody>
      </p:sp>
      <p:sp>
        <p:nvSpPr>
          <p:cNvPr id="98307" name="Rectangle 12"/>
          <p:cNvSpPr>
            <a:spLocks noGrp="1" noChangeArrowheads="1"/>
          </p:cNvSpPr>
          <p:nvPr>
            <p:ph idx="1"/>
          </p:nvPr>
        </p:nvSpPr>
        <p:spPr>
          <a:xfrm>
            <a:off x="685800" y="1071563"/>
            <a:ext cx="7848600" cy="5481637"/>
          </a:xfrm>
        </p:spPr>
        <p:txBody>
          <a:bodyPr/>
          <a:lstStyle/>
          <a:p>
            <a:pPr marL="0" indent="0"/>
            <a:r>
              <a:rPr lang="en-US" dirty="0"/>
              <a:t>The education manager requested a report that lists which employees have completed training A and/or</a:t>
            </a:r>
            <a:r>
              <a:rPr lang="en-US" dirty="0">
                <a:solidFill>
                  <a:srgbClr val="FF0000"/>
                </a:solidFill>
              </a:rPr>
              <a:t> </a:t>
            </a:r>
            <a:r>
              <a:rPr lang="en-US" dirty="0"/>
              <a:t>B, and on what dates?</a:t>
            </a:r>
            <a:endParaRPr lang="en-US" sz="2800" b="1" noProof="1">
              <a:latin typeface="Courier New" pitchFamily="49" charset="0"/>
            </a:endParaRPr>
          </a:p>
        </p:txBody>
      </p:sp>
      <p:sp>
        <p:nvSpPr>
          <p:cNvPr id="98309" name="Rectangle 9"/>
          <p:cNvSpPr>
            <a:spLocks noChangeArrowheads="1"/>
          </p:cNvSpPr>
          <p:nvPr/>
        </p:nvSpPr>
        <p:spPr bwMode="auto">
          <a:xfrm>
            <a:off x="685800" y="2209800"/>
            <a:ext cx="78486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2"/>
              </a:buClr>
              <a:buSzPct val="70000"/>
              <a:buFont typeface="Wingdings" pitchFamily="2" charset="2"/>
              <a:buNone/>
            </a:pPr>
            <a:endParaRPr lang="en-US" sz="2800" b="1" noProof="1">
              <a:latin typeface="Courier New" pitchFamily="49" charset="0"/>
            </a:endParaRPr>
          </a:p>
        </p:txBody>
      </p:sp>
      <p:sp>
        <p:nvSpPr>
          <p:cNvPr id="98310" name="Rectangle 10"/>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pic>
        <p:nvPicPr>
          <p:cNvPr id="17" name="Picture 2" descr="\\sashq\root\dept\PSD\GRAPHICS\Illustrations\Arrows\arrow_swoop_left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37042">
            <a:off x="3804115" y="5133190"/>
            <a:ext cx="1028700" cy="7524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42001" y="3726179"/>
            <a:ext cx="3374019" cy="2733661"/>
            <a:chOff x="5693781" y="3467100"/>
            <a:chExt cx="2163145" cy="1752600"/>
          </a:xfrm>
        </p:grpSpPr>
        <p:sp>
          <p:nvSpPr>
            <p:cNvPr id="15" name="Oval 14"/>
            <p:cNvSpPr/>
            <p:nvPr/>
          </p:nvSpPr>
          <p:spPr bwMode="auto">
            <a:xfrm>
              <a:off x="5693781" y="34678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18" name="Oval 17"/>
            <p:cNvSpPr/>
            <p:nvPr/>
          </p:nvSpPr>
          <p:spPr bwMode="auto">
            <a:xfrm>
              <a:off x="6897741" y="423661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cxnSp>
          <p:nvCxnSpPr>
            <p:cNvPr id="19" name="Straight Connector 18"/>
            <p:cNvCxnSpPr/>
            <p:nvPr/>
          </p:nvCxnSpPr>
          <p:spPr bwMode="auto">
            <a:xfrm>
              <a:off x="6775353" y="3467100"/>
              <a:ext cx="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4035091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1"/>
          <p:cNvSpPr>
            <a:spLocks noGrp="1" noChangeArrowheads="1"/>
          </p:cNvSpPr>
          <p:nvPr>
            <p:ph type="title"/>
          </p:nvPr>
        </p:nvSpPr>
        <p:spPr/>
        <p:txBody>
          <a:bodyPr/>
          <a:lstStyle/>
          <a:p>
            <a:r>
              <a:rPr lang="en-US" dirty="0"/>
              <a:t>OUTER UNION Operator</a:t>
            </a:r>
          </a:p>
        </p:txBody>
      </p:sp>
      <p:sp>
        <p:nvSpPr>
          <p:cNvPr id="98307" name="Rectangle 12"/>
          <p:cNvSpPr>
            <a:spLocks noGrp="1" noChangeArrowheads="1"/>
          </p:cNvSpPr>
          <p:nvPr>
            <p:ph idx="1"/>
          </p:nvPr>
        </p:nvSpPr>
        <p:spPr/>
        <p:txBody>
          <a:bodyPr/>
          <a:lstStyle/>
          <a:p>
            <a:r>
              <a:rPr lang="en-US" noProof="1"/>
              <a:t>The report needs to keep all rows and all columns from the two intermediate result sets. The OUTER UNION operator will accomplish this. </a:t>
            </a:r>
          </a:p>
        </p:txBody>
      </p:sp>
      <p:sp>
        <p:nvSpPr>
          <p:cNvPr id="98309" name="Rectangle 9"/>
          <p:cNvSpPr>
            <a:spLocks noChangeArrowheads="1"/>
          </p:cNvSpPr>
          <p:nvPr/>
        </p:nvSpPr>
        <p:spPr bwMode="auto">
          <a:xfrm>
            <a:off x="685800" y="2209800"/>
            <a:ext cx="78486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2"/>
              </a:buClr>
              <a:buSzPct val="70000"/>
              <a:buFont typeface="Wingdings" pitchFamily="2" charset="2"/>
              <a:buNone/>
            </a:pPr>
            <a:endParaRPr lang="en-US" sz="2800" b="1" noProof="1">
              <a:latin typeface="Courier New" pitchFamily="49" charset="0"/>
            </a:endParaRPr>
          </a:p>
        </p:txBody>
      </p:sp>
      <p:sp>
        <p:nvSpPr>
          <p:cNvPr id="98310" name="Rectangle 10"/>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5" name="TextBox 4"/>
          <p:cNvSpPr txBox="1"/>
          <p:nvPr/>
        </p:nvSpPr>
        <p:spPr>
          <a:xfrm>
            <a:off x="2692298" y="2267907"/>
            <a:ext cx="5839386" cy="2063129"/>
          </a:xfrm>
          <a:prstGeom prst="rect">
            <a:avLst/>
          </a:prstGeom>
          <a:solidFill>
            <a:srgbClr val="FFFFFF"/>
          </a:solidFill>
          <a:ln w="38100" cmpd="sng">
            <a:solidFill>
              <a:schemeClr val="tx2"/>
            </a:solidFill>
          </a:ln>
        </p:spPr>
        <p:txBody>
          <a:bodyPr vert="horz" wrap="squar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 from train_a</a:t>
            </a:r>
          </a:p>
          <a:p>
            <a:pPr>
              <a:lnSpc>
                <a:spcPct val="85000"/>
              </a:lnSpc>
            </a:pPr>
            <a:r>
              <a:rPr lang="en-US" b="1" dirty="0">
                <a:latin typeface="Courier New"/>
              </a:rPr>
              <a:t>outer union</a:t>
            </a:r>
          </a:p>
          <a:p>
            <a:pPr>
              <a:lnSpc>
                <a:spcPct val="85000"/>
              </a:lnSpc>
            </a:pPr>
            <a:r>
              <a:rPr lang="en-US" b="1" dirty="0">
                <a:latin typeface="Courier New"/>
              </a:rPr>
              <a:t>select * from train_b</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3" name="Text Box 5"/>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s106d04</a:t>
            </a:r>
          </a:p>
        </p:txBody>
      </p:sp>
      <p:sp>
        <p:nvSpPr>
          <p:cNvPr id="12" name="TextBox 11"/>
          <p:cNvSpPr txBox="1">
            <a:spLocks noChangeArrowheads="1"/>
          </p:cNvSpPr>
          <p:nvPr/>
        </p:nvSpPr>
        <p:spPr bwMode="auto">
          <a:xfrm>
            <a:off x="4702627" y="4098561"/>
            <a:ext cx="3629657" cy="1218282"/>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p>
            <a:pPr>
              <a:defRPr/>
            </a:pPr>
            <a:r>
              <a:rPr lang="en-US" sz="2250" b="1" dirty="0">
                <a:solidFill>
                  <a:srgbClr val="000000"/>
                </a:solidFill>
                <a:latin typeface="Arial"/>
              </a:rPr>
              <a:t>SELECT</a:t>
            </a:r>
            <a:r>
              <a:rPr lang="en-US" sz="2250" dirty="0">
                <a:solidFill>
                  <a:srgbClr val="000000"/>
                </a:solidFill>
                <a:latin typeface="Arial"/>
              </a:rPr>
              <a:t> …</a:t>
            </a:r>
          </a:p>
          <a:p>
            <a:pPr>
              <a:defRPr/>
            </a:pPr>
            <a:r>
              <a:rPr lang="en-US" sz="2250" b="1" dirty="0">
                <a:solidFill>
                  <a:srgbClr val="000000"/>
                </a:solidFill>
                <a:latin typeface="Arial"/>
              </a:rPr>
              <a:t>OUTER UNION </a:t>
            </a:r>
            <a:r>
              <a:rPr lang="en-US" sz="2250" i="1" dirty="0">
                <a:solidFill>
                  <a:srgbClr val="000000"/>
                </a:solidFill>
                <a:latin typeface="Arial"/>
              </a:rPr>
              <a:t>&lt;CORR&gt; </a:t>
            </a:r>
          </a:p>
          <a:p>
            <a:pPr>
              <a:defRPr/>
            </a:pPr>
            <a:r>
              <a:rPr lang="en-US" sz="2250" b="1" dirty="0">
                <a:solidFill>
                  <a:srgbClr val="000000"/>
                </a:solidFill>
                <a:latin typeface="Arial"/>
              </a:rPr>
              <a:t>SELECT</a:t>
            </a:r>
            <a:r>
              <a:rPr lang="en-US" sz="2250" dirty="0">
                <a:solidFill>
                  <a:srgbClr val="000000"/>
                </a:solidFill>
                <a:latin typeface="Arial"/>
              </a:rPr>
              <a:t> …</a:t>
            </a:r>
          </a:p>
        </p:txBody>
      </p:sp>
      <p:grpSp>
        <p:nvGrpSpPr>
          <p:cNvPr id="15" name="Group 14"/>
          <p:cNvGrpSpPr/>
          <p:nvPr/>
        </p:nvGrpSpPr>
        <p:grpSpPr>
          <a:xfrm>
            <a:off x="342001" y="3726179"/>
            <a:ext cx="3374019" cy="2733661"/>
            <a:chOff x="5693781" y="3467100"/>
            <a:chExt cx="2163145" cy="1752600"/>
          </a:xfrm>
        </p:grpSpPr>
        <p:sp>
          <p:nvSpPr>
            <p:cNvPr id="18" name="Oval 17"/>
            <p:cNvSpPr/>
            <p:nvPr/>
          </p:nvSpPr>
          <p:spPr bwMode="auto">
            <a:xfrm>
              <a:off x="5693781" y="34678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19" name="Oval 18"/>
            <p:cNvSpPr/>
            <p:nvPr/>
          </p:nvSpPr>
          <p:spPr bwMode="auto">
            <a:xfrm>
              <a:off x="6897741" y="423661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cxnSp>
          <p:nvCxnSpPr>
            <p:cNvPr id="20" name="Straight Connector 19"/>
            <p:cNvCxnSpPr/>
            <p:nvPr/>
          </p:nvCxnSpPr>
          <p:spPr bwMode="auto">
            <a:xfrm>
              <a:off x="6775353" y="3467100"/>
              <a:ext cx="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309221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90102" y="457200"/>
            <a:ext cx="8553893" cy="685800"/>
          </a:xfrm>
        </p:spPr>
        <p:txBody>
          <a:bodyPr/>
          <a:lstStyle/>
          <a:p>
            <a:r>
              <a:rPr lang="en-US" dirty="0"/>
              <a:t>Default Behavior of the OUTER UNION Operator </a:t>
            </a:r>
          </a:p>
        </p:txBody>
      </p:sp>
      <p:sp>
        <p:nvSpPr>
          <p:cNvPr id="4" name="Content Placeholder 3"/>
          <p:cNvSpPr>
            <a:spLocks noGrp="1"/>
          </p:cNvSpPr>
          <p:nvPr>
            <p:ph idx="1"/>
          </p:nvPr>
        </p:nvSpPr>
        <p:spPr>
          <a:xfrm>
            <a:off x="685800" y="1071563"/>
            <a:ext cx="5053519" cy="4267200"/>
          </a:xfrm>
        </p:spPr>
        <p:txBody>
          <a:bodyPr/>
          <a:lstStyle/>
          <a:p>
            <a:r>
              <a:rPr lang="en-US" b="1" dirty="0"/>
              <a:t>Rows</a:t>
            </a:r>
          </a:p>
          <a:p>
            <a:pPr lvl="1"/>
            <a:r>
              <a:rPr lang="en-US" dirty="0"/>
              <a:t>Rows from both intermediate result sets are concatenated.</a:t>
            </a:r>
          </a:p>
          <a:p>
            <a:pPr lvl="1"/>
            <a:r>
              <a:rPr lang="en-US" dirty="0"/>
              <a:t>Duplicate rows are not removed from the final result set.</a:t>
            </a:r>
          </a:p>
          <a:p>
            <a:r>
              <a:rPr lang="en-US" b="1" dirty="0"/>
              <a:t>Columns</a:t>
            </a:r>
          </a:p>
          <a:p>
            <a:pPr lvl="1"/>
            <a:r>
              <a:rPr lang="en-US" dirty="0"/>
              <a:t>All columns from both result sets are selected. Common columns are not overlaid.</a:t>
            </a:r>
          </a:p>
          <a:p>
            <a:endParaRPr lang="en-US" dirty="0"/>
          </a:p>
        </p:txBody>
      </p:sp>
      <p:sp>
        <p:nvSpPr>
          <p:cNvPr id="5" name="Text Box 4"/>
          <p:cNvSpPr txBox="1">
            <a:spLocks noChangeArrowheads="1"/>
          </p:cNvSpPr>
          <p:nvPr/>
        </p:nvSpPr>
        <p:spPr bwMode="auto">
          <a:xfrm>
            <a:off x="6465383" y="1901762"/>
            <a:ext cx="89928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t>OUTER</a:t>
            </a:r>
          </a:p>
          <a:p>
            <a:pPr algn="ctr"/>
            <a:r>
              <a:rPr lang="en-US" sz="2000" b="1" dirty="0"/>
              <a:t>UNION</a:t>
            </a:r>
          </a:p>
        </p:txBody>
      </p:sp>
      <p:cxnSp>
        <p:nvCxnSpPr>
          <p:cNvPr id="7" name="AutoShape 10"/>
          <p:cNvCxnSpPr>
            <a:cxnSpLocks noChangeShapeType="1"/>
          </p:cNvCxnSpPr>
          <p:nvPr/>
        </p:nvCxnSpPr>
        <p:spPr bwMode="auto">
          <a:xfrm>
            <a:off x="6914230" y="2556343"/>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 name="Text Box 17"/>
          <p:cNvSpPr txBox="1">
            <a:spLocks noChangeArrowheads="1"/>
          </p:cNvSpPr>
          <p:nvPr/>
        </p:nvSpPr>
        <p:spPr bwMode="auto">
          <a:xfrm>
            <a:off x="6322726" y="4414657"/>
            <a:ext cx="1183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85000"/>
              </a:lnSpc>
            </a:pPr>
            <a:r>
              <a:rPr lang="en-US" sz="2000" dirty="0"/>
              <a:t>Final</a:t>
            </a:r>
          </a:p>
          <a:p>
            <a:pPr algn="ctr">
              <a:lnSpc>
                <a:spcPct val="85000"/>
              </a:lnSpc>
            </a:pPr>
            <a:r>
              <a:rPr lang="en-US" sz="2000" dirty="0"/>
              <a:t>Result Set</a:t>
            </a:r>
          </a:p>
        </p:txBody>
      </p:sp>
      <p:sp>
        <p:nvSpPr>
          <p:cNvPr id="8" name="Rectangle 7"/>
          <p:cNvSpPr/>
          <p:nvPr>
            <p:custDataLst>
              <p:tags r:id="rId1"/>
            </p:custDataLst>
          </p:nvPr>
        </p:nvSpPr>
        <p:spPr bwMode="auto">
          <a:xfrm>
            <a:off x="6161048" y="3096440"/>
            <a:ext cx="1633460" cy="705321"/>
          </a:xfrm>
          <a:prstGeom prst="rect">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eaLnBrk="0" hangingPunct="0"/>
            <a:r>
              <a:rPr lang="en-US" sz="2000" dirty="0"/>
              <a:t>Concatenate</a:t>
            </a:r>
            <a:br>
              <a:rPr lang="en-US" sz="2000" dirty="0"/>
            </a:br>
            <a:r>
              <a:rPr lang="en-US" sz="2000" dirty="0"/>
              <a:t>result sets.</a:t>
            </a:r>
          </a:p>
        </p:txBody>
      </p:sp>
      <p:cxnSp>
        <p:nvCxnSpPr>
          <p:cNvPr id="13" name="AutoShape 10"/>
          <p:cNvCxnSpPr>
            <a:cxnSpLocks noChangeShapeType="1"/>
          </p:cNvCxnSpPr>
          <p:nvPr/>
        </p:nvCxnSpPr>
        <p:spPr bwMode="auto">
          <a:xfrm>
            <a:off x="6914230" y="3811211"/>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1401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1"/>
          <p:cNvSpPr>
            <a:spLocks noGrp="1" noChangeArrowheads="1"/>
          </p:cNvSpPr>
          <p:nvPr>
            <p:ph type="title"/>
          </p:nvPr>
        </p:nvSpPr>
        <p:spPr/>
        <p:txBody>
          <a:bodyPr/>
          <a:lstStyle/>
          <a:p>
            <a:r>
              <a:rPr lang="en-US" dirty="0"/>
              <a:t>Viewing the Output</a:t>
            </a:r>
          </a:p>
        </p:txBody>
      </p:sp>
      <p:sp>
        <p:nvSpPr>
          <p:cNvPr id="98307" name="Rectangle 12"/>
          <p:cNvSpPr>
            <a:spLocks noGrp="1" noChangeArrowheads="1"/>
          </p:cNvSpPr>
          <p:nvPr>
            <p:ph idx="1"/>
          </p:nvPr>
        </p:nvSpPr>
        <p:spPr/>
        <p:txBody>
          <a:bodyPr/>
          <a:lstStyle/>
          <a:p>
            <a:r>
              <a:rPr lang="en-US" dirty="0"/>
              <a:t>PROC SQL Output</a:t>
            </a:r>
            <a:endParaRPr lang="en-US" noProof="1"/>
          </a:p>
        </p:txBody>
      </p:sp>
      <p:sp>
        <p:nvSpPr>
          <p:cNvPr id="98309" name="Rectangle 9"/>
          <p:cNvSpPr>
            <a:spLocks noChangeArrowheads="1"/>
          </p:cNvSpPr>
          <p:nvPr/>
        </p:nvSpPr>
        <p:spPr bwMode="auto">
          <a:xfrm>
            <a:off x="685800" y="2209800"/>
            <a:ext cx="78486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2"/>
              </a:buClr>
              <a:buSzPct val="70000"/>
              <a:buFont typeface="Wingdings" pitchFamily="2" charset="2"/>
              <a:buNone/>
            </a:pPr>
            <a:endParaRPr lang="en-US" sz="2800" b="1" noProof="1">
              <a:latin typeface="Courier New" pitchFamily="49" charset="0"/>
            </a:endParaRPr>
          </a:p>
        </p:txBody>
      </p:sp>
      <p:sp>
        <p:nvSpPr>
          <p:cNvPr id="98310" name="Rectangle 10"/>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3" name="TextBox 2"/>
          <p:cNvSpPr txBox="1"/>
          <p:nvPr/>
        </p:nvSpPr>
        <p:spPr>
          <a:xfrm>
            <a:off x="685800" y="1477734"/>
            <a:ext cx="7611058" cy="4365298"/>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Completion                       Start</a:t>
            </a:r>
          </a:p>
          <a:p>
            <a:r>
              <a:rPr lang="en-US" sz="1600" b="1" dirty="0">
                <a:latin typeface="SAS Monospace"/>
              </a:rPr>
              <a:t> ID  Name         Date  Name         ID       Date   End Date</a:t>
            </a:r>
          </a:p>
          <a:p>
            <a:r>
              <a:rPr lang="en-US" sz="1600" b="1" dirty="0">
                <a:latin typeface="SAS Monospace"/>
              </a:rPr>
              <a:t>ƒƒƒƒƒƒƒƒƒƒƒƒƒƒƒƒƒƒƒƒƒƒƒƒƒƒƒƒƒƒƒƒƒƒƒƒƒƒƒƒƒƒƒƒƒƒƒƒƒƒƒƒƒƒƒƒƒƒƒƒƒ</a:t>
            </a:r>
          </a:p>
          <a:p>
            <a:r>
              <a:rPr lang="en-US" sz="1600" b="1" dirty="0">
                <a:latin typeface="SAS Monospace"/>
              </a:rPr>
              <a:t> 11  Bob     15JUN2012                .          .          .</a:t>
            </a:r>
          </a:p>
          <a:p>
            <a:r>
              <a:rPr lang="en-US" sz="1600" b="1" dirty="0">
                <a:latin typeface="SAS Monospace"/>
              </a:rPr>
              <a:t> 16  Sam     05JUN2012                .          .          .</a:t>
            </a:r>
          </a:p>
          <a:p>
            <a:r>
              <a:rPr lang="en-US" sz="1600" b="1" dirty="0">
                <a:latin typeface="SAS Monospace"/>
              </a:rPr>
              <a:t> 14  Pete    21JUN2012                .          .          .</a:t>
            </a:r>
          </a:p>
          <a:p>
            <a:r>
              <a:rPr lang="en-US" sz="1600" b="1" dirty="0">
                <a:latin typeface="SAS Monospace"/>
              </a:rPr>
              <a:t> 21  Chris   07JUN2012                .          .          .</a:t>
            </a:r>
          </a:p>
          <a:p>
            <a:r>
              <a:rPr lang="en-US" sz="1600" b="1" dirty="0">
                <a:latin typeface="SAS Monospace"/>
              </a:rPr>
              <a:t> 18  Kim     04JUN2012                .          .          .</a:t>
            </a:r>
          </a:p>
          <a:p>
            <a:r>
              <a:rPr lang="en-US" sz="1600" b="1" dirty="0">
                <a:latin typeface="SAS Monospace"/>
              </a:rPr>
              <a:t> 17  Pat     22JUN2012                .          .          .</a:t>
            </a:r>
          </a:p>
          <a:p>
            <a:r>
              <a:rPr lang="en-US" sz="1600" b="1" dirty="0">
                <a:latin typeface="SAS Monospace"/>
              </a:rPr>
              <a:t> 20  Mary    11JUN2012                .          .          .</a:t>
            </a:r>
          </a:p>
          <a:p>
            <a:r>
              <a:rPr lang="en-US" sz="1600" b="1" dirty="0">
                <a:latin typeface="SAS Monospace"/>
              </a:rPr>
              <a:t> 12  Sue     06JUN2012                .          .          .</a:t>
            </a:r>
          </a:p>
          <a:p>
            <a:r>
              <a:rPr lang="en-US" sz="1600" b="1" dirty="0">
                <a:latin typeface="SAS Monospace"/>
              </a:rPr>
              <a:t> 87  Ted     05JUN2012                .          .          .</a:t>
            </a:r>
          </a:p>
          <a:p>
            <a:r>
              <a:rPr lang="en-US" sz="1600" b="1" dirty="0">
                <a:latin typeface="SAS Monospace"/>
              </a:rPr>
              <a:t> 91  Rand    07JUN2012                .          .          .</a:t>
            </a:r>
          </a:p>
          <a:p>
            <a:r>
              <a:rPr lang="en-US" sz="1600" b="1" dirty="0">
                <a:latin typeface="SAS Monospace"/>
              </a:rPr>
              <a:t>  .                  .  Bob          11  09JUL2012  13JUL2012</a:t>
            </a:r>
          </a:p>
          <a:p>
            <a:r>
              <a:rPr lang="en-US" sz="1600" b="1" dirty="0">
                <a:latin typeface="SAS Monospace"/>
              </a:rPr>
              <a:t>  .                  .  Pam          15  25JUL2012  27JUL2012</a:t>
            </a:r>
          </a:p>
          <a:p>
            <a:r>
              <a:rPr lang="en-US" sz="1600" b="1" dirty="0">
                <a:latin typeface="SAS Monospace"/>
              </a:rPr>
              <a:t>  .                  .  Kyle         19  12JUL2012  20JUL2012</a:t>
            </a:r>
          </a:p>
          <a:p>
            <a:r>
              <a:rPr lang="en-US" sz="1600" b="1" dirty="0">
                <a:latin typeface="SAS Monospace"/>
              </a:rPr>
              <a:t>  .                  .  Ted          87  09JUL2012  13JUL2012</a:t>
            </a:r>
          </a:p>
        </p:txBody>
      </p:sp>
    </p:spTree>
    <p:extLst>
      <p:ext uri="{BB962C8B-B14F-4D97-AF65-F5344CB8AC3E}">
        <p14:creationId xmlns:p14="http://schemas.microsoft.com/office/powerpoint/2010/main" val="1008109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Behavior of OUTER UNION with Modifiers</a:t>
            </a:r>
          </a:p>
        </p:txBody>
      </p:sp>
      <p:sp>
        <p:nvSpPr>
          <p:cNvPr id="4" name="Content Placeholder 3"/>
          <p:cNvSpPr>
            <a:spLocks noGrp="1"/>
          </p:cNvSpPr>
          <p:nvPr>
            <p:ph idx="1"/>
          </p:nvPr>
        </p:nvSpPr>
        <p:spPr/>
        <p:txBody>
          <a:bodyPr/>
          <a:lstStyle/>
          <a:p>
            <a:pPr>
              <a:spcBef>
                <a:spcPct val="50000"/>
              </a:spcBef>
            </a:pPr>
            <a:r>
              <a:rPr lang="en-US" b="1" dirty="0"/>
              <a:t>Columns with CORR modifier</a:t>
            </a:r>
          </a:p>
          <a:p>
            <a:pPr lvl="1">
              <a:spcBef>
                <a:spcPct val="50000"/>
              </a:spcBef>
            </a:pPr>
            <a:r>
              <a:rPr lang="en-US" dirty="0"/>
              <a:t>All columns from both result sets are selected </a:t>
            </a:r>
            <a:br>
              <a:rPr lang="en-US" dirty="0"/>
            </a:br>
            <a:r>
              <a:rPr lang="en-US" dirty="0"/>
              <a:t>and common columns are overlaid.</a:t>
            </a:r>
          </a:p>
          <a:p>
            <a:pPr lvl="1">
              <a:spcBef>
                <a:spcPct val="50000"/>
              </a:spcBef>
            </a:pPr>
            <a:endParaRPr lang="en-US" dirty="0"/>
          </a:p>
          <a:p>
            <a:pPr marL="631825" lvl="1" indent="-631825">
              <a:spcBef>
                <a:spcPct val="50000"/>
              </a:spcBef>
              <a:buNone/>
            </a:pPr>
            <a:r>
              <a:rPr lang="en-US" b="1" dirty="0">
                <a:sym typeface="Wingdings"/>
              </a:rPr>
              <a:t></a:t>
            </a:r>
            <a:r>
              <a:rPr lang="en-US" dirty="0">
                <a:sym typeface="Wingdings"/>
              </a:rPr>
              <a:t> 	The ALL modifier is not applicable with the OUTER UNION operator. This is the default behavior.</a:t>
            </a:r>
            <a:endParaRPr lang="en-US" dirty="0"/>
          </a:p>
          <a:p>
            <a:endParaRPr lang="en-US" dirty="0"/>
          </a:p>
        </p:txBody>
      </p:sp>
    </p:spTree>
    <p:extLst>
      <p:ext uri="{BB962C8B-B14F-4D97-AF65-F5344CB8AC3E}">
        <p14:creationId xmlns:p14="http://schemas.microsoft.com/office/powerpoint/2010/main" val="1044720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Business Data</a:t>
            </a:r>
          </a:p>
        </p:txBody>
      </p:sp>
      <p:sp>
        <p:nvSpPr>
          <p:cNvPr id="7171" name="Content Placeholder 2"/>
          <p:cNvSpPr>
            <a:spLocks noGrp="1"/>
          </p:cNvSpPr>
          <p:nvPr>
            <p:ph idx="1"/>
          </p:nvPr>
        </p:nvSpPr>
        <p:spPr/>
        <p:txBody>
          <a:bodyPr/>
          <a:lstStyle/>
          <a:p>
            <a:r>
              <a:rPr lang="en-US" dirty="0"/>
              <a:t>The data required to answer the questions is stored </a:t>
            </a:r>
            <a:br>
              <a:rPr lang="en-US" dirty="0"/>
            </a:br>
            <a:r>
              <a:rPr lang="en-US" dirty="0"/>
              <a:t>in two tables.</a:t>
            </a:r>
          </a:p>
          <a:p>
            <a:endParaRPr lang="en-US" dirty="0"/>
          </a:p>
          <a:p>
            <a:endParaRPr lang="en-US" dirty="0"/>
          </a:p>
          <a:p>
            <a:endParaRPr lang="en-US" dirty="0"/>
          </a:p>
          <a:p>
            <a:endParaRPr lang="en-US" dirty="0"/>
          </a:p>
          <a:p>
            <a:endParaRPr lang="en-US" dirty="0"/>
          </a:p>
          <a:p>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077156683"/>
              </p:ext>
            </p:extLst>
          </p:nvPr>
        </p:nvGraphicFramePr>
        <p:xfrm>
          <a:off x="599159" y="2011031"/>
          <a:ext cx="3194691" cy="1750060"/>
        </p:xfrm>
        <a:graphic>
          <a:graphicData uri="http://schemas.openxmlformats.org/drawingml/2006/table">
            <a:tbl>
              <a:tblPr firstRow="1" bandRow="1">
                <a:tableStyleId>{5C22544A-7EE6-4342-B048-85BDC9FD1C3A}</a:tableStyleId>
              </a:tblPr>
              <a:tblGrid>
                <a:gridCol w="605155">
                  <a:extLst>
                    <a:ext uri="{9D8B030D-6E8A-4147-A177-3AD203B41FA5}">
                      <a16:colId xmlns:a16="http://schemas.microsoft.com/office/drawing/2014/main" val="20000"/>
                    </a:ext>
                  </a:extLst>
                </a:gridCol>
                <a:gridCol w="944880">
                  <a:extLst>
                    <a:ext uri="{9D8B030D-6E8A-4147-A177-3AD203B41FA5}">
                      <a16:colId xmlns:a16="http://schemas.microsoft.com/office/drawing/2014/main" val="20001"/>
                    </a:ext>
                  </a:extLst>
                </a:gridCol>
                <a:gridCol w="1644656">
                  <a:extLst>
                    <a:ext uri="{9D8B030D-6E8A-4147-A177-3AD203B41FA5}">
                      <a16:colId xmlns:a16="http://schemas.microsoft.com/office/drawing/2014/main" val="20002"/>
                    </a:ext>
                  </a:extLst>
                </a:gridCol>
              </a:tblGrid>
              <a:tr h="346075">
                <a:tc gridSpan="3">
                  <a:txBody>
                    <a:bodyPr/>
                    <a:lstStyle/>
                    <a:p>
                      <a:pPr algn="l"/>
                      <a:r>
                        <a:rPr lang="en-US" sz="2400" b="0" i="0" dirty="0">
                          <a:solidFill>
                            <a:srgbClr val="000000"/>
                          </a:solidFill>
                          <a:latin typeface="Arial"/>
                        </a:rPr>
                        <a:t>Partial</a:t>
                      </a:r>
                      <a:r>
                        <a:rPr lang="en-US" sz="2400" b="1" i="0" dirty="0">
                          <a:solidFill>
                            <a:srgbClr val="000000"/>
                          </a:solidFill>
                          <a:latin typeface="Arial"/>
                        </a:rPr>
                        <a:t> train_a</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l"/>
                      <a:r>
                        <a:rPr lang="en-US" sz="2000" b="1" i="0" dirty="0">
                          <a:solidFill>
                            <a:srgbClr val="000000"/>
                          </a:solidFill>
                          <a:latin typeface="Arial"/>
                        </a:rPr>
                        <a:t>Name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DF78"/>
                    </a:solidFill>
                  </a:tcPr>
                </a:tc>
                <a:tc>
                  <a:txBody>
                    <a:bodyPr/>
                    <a:lstStyle/>
                    <a:p>
                      <a:pPr algn="r"/>
                      <a:r>
                        <a:rPr lang="en-US" sz="2000" b="1" i="0" dirty="0">
                          <a:solidFill>
                            <a:srgbClr val="000000"/>
                          </a:solidFill>
                          <a:latin typeface="Arial"/>
                        </a:rPr>
                        <a:t>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Bob</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r"/>
                      <a:r>
                        <a:rPr lang="en-US" sz="2000" b="0" i="0" dirty="0">
                          <a:solidFill>
                            <a:srgbClr val="000000"/>
                          </a:solidFill>
                          <a:latin typeface="Arial"/>
                        </a:rPr>
                        <a:t>16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Sam</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r"/>
                      <a:r>
                        <a:rPr lang="en-US" sz="2000" b="0" i="0" dirty="0">
                          <a:solidFill>
                            <a:srgbClr val="000000"/>
                          </a:solidFill>
                          <a:latin typeface="Arial"/>
                        </a:rPr>
                        <a:t>14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Pete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21JUN2012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4"/>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205913356"/>
              </p:ext>
            </p:extLst>
          </p:nvPr>
        </p:nvGraphicFramePr>
        <p:xfrm>
          <a:off x="614884" y="4242753"/>
          <a:ext cx="4922519" cy="2096135"/>
        </p:xfrm>
        <a:graphic>
          <a:graphicData uri="http://schemas.openxmlformats.org/drawingml/2006/table">
            <a:tbl>
              <a:tblPr firstRow="1" bandRow="1">
                <a:tableStyleId>{5C22544A-7EE6-4342-B048-85BDC9FD1C3A}</a:tableStyleId>
              </a:tblPr>
              <a:tblGrid>
                <a:gridCol w="1014730">
                  <a:extLst>
                    <a:ext uri="{9D8B030D-6E8A-4147-A177-3AD203B41FA5}">
                      <a16:colId xmlns:a16="http://schemas.microsoft.com/office/drawing/2014/main" val="20000"/>
                    </a:ext>
                  </a:extLst>
                </a:gridCol>
                <a:gridCol w="605155">
                  <a:extLst>
                    <a:ext uri="{9D8B030D-6E8A-4147-A177-3AD203B41FA5}">
                      <a16:colId xmlns:a16="http://schemas.microsoft.com/office/drawing/2014/main" val="20001"/>
                    </a:ext>
                  </a:extLst>
                </a:gridCol>
                <a:gridCol w="1651317">
                  <a:extLst>
                    <a:ext uri="{9D8B030D-6E8A-4147-A177-3AD203B41FA5}">
                      <a16:colId xmlns:a16="http://schemas.microsoft.com/office/drawing/2014/main" val="20002"/>
                    </a:ext>
                  </a:extLst>
                </a:gridCol>
                <a:gridCol w="1651317">
                  <a:extLst>
                    <a:ext uri="{9D8B030D-6E8A-4147-A177-3AD203B41FA5}">
                      <a16:colId xmlns:a16="http://schemas.microsoft.com/office/drawing/2014/main" val="20003"/>
                    </a:ext>
                  </a:extLst>
                </a:gridCol>
              </a:tblGrid>
              <a:tr h="346075">
                <a:tc gridSpan="4">
                  <a:txBody>
                    <a:bodyPr/>
                    <a:lstStyle/>
                    <a:p>
                      <a:pPr algn="l"/>
                      <a:r>
                        <a:rPr lang="en-US" sz="2400" b="0" i="0" dirty="0">
                          <a:solidFill>
                            <a:srgbClr val="000000"/>
                          </a:solidFill>
                          <a:latin typeface="Arial"/>
                        </a:rPr>
                        <a:t>Partial </a:t>
                      </a:r>
                      <a:r>
                        <a:rPr lang="en-US" sz="2400" b="1" i="0" dirty="0">
                          <a:solidFill>
                            <a:srgbClr val="000000"/>
                          </a:solidFill>
                          <a:latin typeface="Arial"/>
                        </a:rPr>
                        <a:t>train_b</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l"/>
                      <a:r>
                        <a:rPr lang="en-US" sz="2000" b="1" i="0" dirty="0">
                          <a:solidFill>
                            <a:srgbClr val="000000"/>
                          </a:solidFill>
                          <a:latin typeface="+mn-lt"/>
                        </a:rPr>
                        <a:t>Name</a:t>
                      </a:r>
                      <a:endParaRPr lang="en-US" sz="2000" b="1" i="0" dirty="0">
                        <a:solidFill>
                          <a:srgbClr val="000000"/>
                        </a:solidFill>
                        <a:latin typeface="Arial"/>
                      </a:endParaRP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SDate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EDate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l"/>
                      <a:r>
                        <a:rPr lang="en-US" sz="2000" b="0" i="0" dirty="0">
                          <a:solidFill>
                            <a:srgbClr val="000000"/>
                          </a:solidFill>
                          <a:latin typeface="Arial"/>
                        </a:rPr>
                        <a:t>Bob</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9JUL2012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13JUL2012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l"/>
                      <a:r>
                        <a:rPr lang="en-US" sz="2000" b="0" i="0" dirty="0">
                          <a:solidFill>
                            <a:srgbClr val="000000"/>
                          </a:solidFill>
                          <a:latin typeface="Arial"/>
                        </a:rPr>
                        <a:t>Pam</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25JUL2012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27JUL2012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l"/>
                      <a:r>
                        <a:rPr lang="en-US" sz="2000" b="0" i="0" dirty="0">
                          <a:solidFill>
                            <a:srgbClr val="000000"/>
                          </a:solidFill>
                          <a:latin typeface="+mn-lt"/>
                        </a:rPr>
                        <a:t>Kyle</a:t>
                      </a:r>
                      <a:endParaRPr lang="en-US" sz="2000" b="0" i="0" dirty="0">
                        <a:solidFill>
                          <a:srgbClr val="000000"/>
                        </a:solidFill>
                        <a:latin typeface="Arial"/>
                      </a:endParaRP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19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12JUL2012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20JUL2012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extLst>
                  <a:ext uri="{0D108BD9-81ED-4DB2-BD59-A6C34878D82A}">
                    <a16:rowId xmlns:a16="http://schemas.microsoft.com/office/drawing/2014/main" val="10004"/>
                  </a:ext>
                </a:extLst>
              </a:tr>
              <a:tr h="346075">
                <a:tc>
                  <a:txBody>
                    <a:bodyPr/>
                    <a:lstStyle/>
                    <a:p>
                      <a:pPr algn="l"/>
                      <a:r>
                        <a:rPr lang="en-US" sz="2000" b="0" i="0" dirty="0">
                          <a:solidFill>
                            <a:srgbClr val="000000"/>
                          </a:solidFill>
                          <a:latin typeface="Arial"/>
                        </a:rPr>
                        <a:t>Chris</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29JUL2012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a:t>
                      </a: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5"/>
                  </a:ext>
                </a:extLst>
              </a:tr>
            </a:tbl>
          </a:graphicData>
        </a:graphic>
      </p:graphicFrame>
      <p:sp>
        <p:nvSpPr>
          <p:cNvPr id="3" name="Line Callout 1 2"/>
          <p:cNvSpPr/>
          <p:nvPr/>
        </p:nvSpPr>
        <p:spPr bwMode="auto">
          <a:xfrm>
            <a:off x="4641924" y="2189078"/>
            <a:ext cx="3983602" cy="1102866"/>
          </a:xfrm>
          <a:prstGeom prst="borderCallout1">
            <a:avLst>
              <a:gd name="adj1" fmla="val 18750"/>
              <a:gd name="adj2" fmla="val 0"/>
              <a:gd name="adj3" fmla="val 39343"/>
              <a:gd name="adj4" fmla="val -20595"/>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000" b="1" dirty="0">
                <a:solidFill>
                  <a:srgbClr val="FFFFFF"/>
                </a:solidFill>
              </a:rPr>
              <a:t>Training class A is completed in a single session. Date represents the date of training.</a:t>
            </a:r>
          </a:p>
        </p:txBody>
      </p:sp>
      <p:sp>
        <p:nvSpPr>
          <p:cNvPr id="5" name="Line Callout 1 4"/>
          <p:cNvSpPr/>
          <p:nvPr/>
        </p:nvSpPr>
        <p:spPr bwMode="auto">
          <a:xfrm>
            <a:off x="5900569" y="4332644"/>
            <a:ext cx="3092824" cy="2026196"/>
          </a:xfrm>
          <a:prstGeom prst="borderCallout1">
            <a:avLst>
              <a:gd name="adj1" fmla="val 18750"/>
              <a:gd name="adj2" fmla="val 0"/>
              <a:gd name="adj3" fmla="val 24366"/>
              <a:gd name="adj4" fmla="val -10870"/>
            </a:avLst>
          </a:prstGeom>
          <a:solidFill>
            <a:srgbClr val="009900"/>
          </a:solidFill>
          <a:ln w="19050" cap="flat" cmpd="sng" algn="ctr">
            <a:solidFill>
              <a:srgbClr val="000000"/>
            </a:solidFill>
            <a:prstDash val="solid"/>
            <a:round/>
            <a:headEnd type="none" w="med" len="lg"/>
            <a:tailEnd type="triangle" w="med" len="lg"/>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r>
              <a:rPr lang="en-US" sz="2000" b="1" dirty="0">
                <a:solidFill>
                  <a:srgbClr val="FFFFFF"/>
                </a:solidFill>
              </a:rPr>
              <a:t>Training class B is a multi-session class. SDate is recorded on the first training day. EDate is recorded when the course is complete. </a:t>
            </a:r>
          </a:p>
        </p:txBody>
      </p:sp>
    </p:spTree>
    <p:extLst>
      <p:ext uri="{BB962C8B-B14F-4D97-AF65-F5344CB8AC3E}">
        <p14:creationId xmlns:p14="http://schemas.microsoft.com/office/powerpoint/2010/main" val="792524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1"/>
          <p:cNvSpPr>
            <a:spLocks noGrp="1" noChangeArrowheads="1"/>
          </p:cNvSpPr>
          <p:nvPr>
            <p:ph type="title"/>
          </p:nvPr>
        </p:nvSpPr>
        <p:spPr/>
        <p:txBody>
          <a:bodyPr/>
          <a:lstStyle/>
          <a:p>
            <a:r>
              <a:rPr lang="en-US" dirty="0"/>
              <a:t>OUTER UNION Operator</a:t>
            </a:r>
          </a:p>
        </p:txBody>
      </p:sp>
      <p:sp>
        <p:nvSpPr>
          <p:cNvPr id="98307" name="Rectangle 12"/>
          <p:cNvSpPr>
            <a:spLocks noGrp="1" noChangeArrowheads="1"/>
          </p:cNvSpPr>
          <p:nvPr>
            <p:ph idx="1"/>
          </p:nvPr>
        </p:nvSpPr>
        <p:spPr/>
        <p:txBody>
          <a:bodyPr/>
          <a:lstStyle/>
          <a:p>
            <a:r>
              <a:rPr lang="en-US" noProof="1"/>
              <a:t>The previous report can be improved by overlaying </a:t>
            </a:r>
            <a:br>
              <a:rPr lang="en-US" noProof="1"/>
            </a:br>
            <a:r>
              <a:rPr lang="en-US" noProof="1"/>
              <a:t>the common columns. The OUTER UNION operator </a:t>
            </a:r>
            <a:br>
              <a:rPr lang="en-US" noProof="1"/>
            </a:br>
            <a:r>
              <a:rPr lang="en-US" noProof="1"/>
              <a:t>with the CORR modifier will accomplish this. </a:t>
            </a:r>
          </a:p>
        </p:txBody>
      </p:sp>
      <p:sp>
        <p:nvSpPr>
          <p:cNvPr id="98309" name="Rectangle 9"/>
          <p:cNvSpPr>
            <a:spLocks noChangeArrowheads="1"/>
          </p:cNvSpPr>
          <p:nvPr/>
        </p:nvSpPr>
        <p:spPr bwMode="auto">
          <a:xfrm>
            <a:off x="685800" y="2209800"/>
            <a:ext cx="78486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2"/>
              </a:buClr>
              <a:buSzPct val="70000"/>
              <a:buFont typeface="Wingdings" pitchFamily="2" charset="2"/>
              <a:buNone/>
            </a:pPr>
            <a:endParaRPr lang="en-US" sz="2800" b="1" noProof="1">
              <a:latin typeface="Courier New" pitchFamily="49" charset="0"/>
            </a:endParaRPr>
          </a:p>
        </p:txBody>
      </p:sp>
      <p:sp>
        <p:nvSpPr>
          <p:cNvPr id="98310" name="Rectangle 10"/>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5" name="TextBox 4"/>
          <p:cNvSpPr txBox="1"/>
          <p:nvPr/>
        </p:nvSpPr>
        <p:spPr>
          <a:xfrm>
            <a:off x="2692954" y="2629635"/>
            <a:ext cx="5951974" cy="2063129"/>
          </a:xfrm>
          <a:prstGeom prst="rect">
            <a:avLst/>
          </a:prstGeom>
          <a:solidFill>
            <a:srgbClr val="FFFFFF"/>
          </a:solidFill>
          <a:ln w="38100" cmpd="sng">
            <a:solidFill>
              <a:schemeClr val="tx2"/>
            </a:solidFill>
          </a:ln>
        </p:spPr>
        <p:txBody>
          <a:bodyPr vert="horz" wrap="squar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 from train_a</a:t>
            </a:r>
          </a:p>
          <a:p>
            <a:pPr>
              <a:lnSpc>
                <a:spcPct val="85000"/>
              </a:lnSpc>
            </a:pPr>
            <a:r>
              <a:rPr lang="en-US" b="1" dirty="0">
                <a:latin typeface="Courier New"/>
              </a:rPr>
              <a:t>outer union corr</a:t>
            </a:r>
          </a:p>
          <a:p>
            <a:pPr>
              <a:lnSpc>
                <a:spcPct val="85000"/>
              </a:lnSpc>
            </a:pPr>
            <a:r>
              <a:rPr lang="en-US" b="1" dirty="0">
                <a:latin typeface="Courier New"/>
              </a:rPr>
              <a:t>select * from train_b</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3" name="Text Box 5"/>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s106d04</a:t>
            </a:r>
          </a:p>
        </p:txBody>
      </p:sp>
      <p:sp>
        <p:nvSpPr>
          <p:cNvPr id="4" name="Rectangle 3"/>
          <p:cNvSpPr/>
          <p:nvPr>
            <p:custDataLst>
              <p:tags r:id="rId1"/>
            </p:custDataLst>
          </p:nvPr>
        </p:nvSpPr>
        <p:spPr bwMode="auto">
          <a:xfrm>
            <a:off x="4941804" y="3350375"/>
            <a:ext cx="80585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grpSp>
        <p:nvGrpSpPr>
          <p:cNvPr id="20" name="Group 19"/>
          <p:cNvGrpSpPr/>
          <p:nvPr/>
        </p:nvGrpSpPr>
        <p:grpSpPr>
          <a:xfrm>
            <a:off x="342001" y="3726179"/>
            <a:ext cx="3374019" cy="2733661"/>
            <a:chOff x="5693781" y="3467100"/>
            <a:chExt cx="2163145" cy="1752600"/>
          </a:xfrm>
        </p:grpSpPr>
        <p:sp>
          <p:nvSpPr>
            <p:cNvPr id="21" name="Oval 20"/>
            <p:cNvSpPr/>
            <p:nvPr/>
          </p:nvSpPr>
          <p:spPr bwMode="auto">
            <a:xfrm>
              <a:off x="5693781" y="34678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22" name="Oval 21"/>
            <p:cNvSpPr/>
            <p:nvPr/>
          </p:nvSpPr>
          <p:spPr bwMode="auto">
            <a:xfrm>
              <a:off x="6897741" y="423661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cxnSp>
          <p:nvCxnSpPr>
            <p:cNvPr id="23" name="Straight Connector 22"/>
            <p:cNvCxnSpPr/>
            <p:nvPr/>
          </p:nvCxnSpPr>
          <p:spPr bwMode="auto">
            <a:xfrm>
              <a:off x="6775353" y="3467100"/>
              <a:ext cx="0" cy="175260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401615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1"/>
          <p:cNvSpPr>
            <a:spLocks noGrp="1" noChangeArrowheads="1"/>
          </p:cNvSpPr>
          <p:nvPr>
            <p:ph type="title"/>
          </p:nvPr>
        </p:nvSpPr>
        <p:spPr/>
        <p:txBody>
          <a:bodyPr/>
          <a:lstStyle/>
          <a:p>
            <a:r>
              <a:rPr lang="en-US" dirty="0"/>
              <a:t>Viewing the Output</a:t>
            </a:r>
          </a:p>
        </p:txBody>
      </p:sp>
      <p:sp>
        <p:nvSpPr>
          <p:cNvPr id="5" name="Content Placeholder 4"/>
          <p:cNvSpPr>
            <a:spLocks noGrp="1"/>
          </p:cNvSpPr>
          <p:nvPr>
            <p:ph idx="1"/>
          </p:nvPr>
        </p:nvSpPr>
        <p:spPr/>
        <p:txBody>
          <a:bodyPr/>
          <a:lstStyle/>
          <a:p>
            <a:r>
              <a:rPr lang="en-US" dirty="0"/>
              <a:t>PROC SQL Output</a:t>
            </a:r>
          </a:p>
        </p:txBody>
      </p:sp>
      <p:sp>
        <p:nvSpPr>
          <p:cNvPr id="98309" name="Rectangle 9"/>
          <p:cNvSpPr>
            <a:spLocks noChangeArrowheads="1"/>
          </p:cNvSpPr>
          <p:nvPr/>
        </p:nvSpPr>
        <p:spPr bwMode="auto">
          <a:xfrm>
            <a:off x="685800" y="2209800"/>
            <a:ext cx="78486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med" len="lg"/>
                <a:tailEnd type="none" w="med" len="lg"/>
              </a14:hiddenLine>
            </a:ext>
          </a:extLst>
        </p:spPr>
        <p:txBody>
          <a:bodyPr lIns="0" tIns="0" rIns="0" bIns="0"/>
          <a:lstStyle/>
          <a:p>
            <a:pPr eaLnBrk="0" hangingPunct="0">
              <a:spcBef>
                <a:spcPct val="20000"/>
              </a:spcBef>
              <a:buClr>
                <a:schemeClr val="tx2"/>
              </a:buClr>
              <a:buSzPct val="70000"/>
              <a:buFont typeface="Wingdings" pitchFamily="2" charset="2"/>
              <a:buNone/>
            </a:pPr>
            <a:endParaRPr lang="en-US" sz="2800" b="1" noProof="1">
              <a:latin typeface="Courier New" pitchFamily="49" charset="0"/>
            </a:endParaRPr>
          </a:p>
        </p:txBody>
      </p:sp>
      <p:sp>
        <p:nvSpPr>
          <p:cNvPr id="98310" name="Rectangle 10"/>
          <p:cNvSpPr>
            <a:spLocks noChangeArrowheads="1"/>
          </p:cNvSpPr>
          <p:nvPr/>
        </p:nvSpPr>
        <p:spPr bwMode="auto">
          <a:xfrm>
            <a:off x="685800" y="1066800"/>
            <a:ext cx="7848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lIns="0" tIns="0" rIns="0" bIns="0"/>
          <a:lstStyle/>
          <a:p>
            <a:pPr eaLnBrk="0" hangingPunct="0"/>
            <a:endParaRPr lang="en-US" noProof="1"/>
          </a:p>
        </p:txBody>
      </p:sp>
      <p:sp>
        <p:nvSpPr>
          <p:cNvPr id="4" name="TextBox 3"/>
          <p:cNvSpPr txBox="1"/>
          <p:nvPr/>
        </p:nvSpPr>
        <p:spPr>
          <a:xfrm>
            <a:off x="685800" y="1490510"/>
            <a:ext cx="5661806" cy="4365298"/>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Completion      Start</a:t>
            </a:r>
          </a:p>
          <a:p>
            <a:r>
              <a:rPr lang="en-US" sz="1600" b="1" dirty="0">
                <a:latin typeface="SAS Monospace"/>
              </a:rPr>
              <a:t>  ID  Name         </a:t>
            </a:r>
            <a:r>
              <a:rPr lang="en-US" sz="1600" b="1">
                <a:latin typeface="SAS Monospace"/>
              </a:rPr>
              <a:t>Date       Date   </a:t>
            </a:r>
            <a:r>
              <a:rPr lang="en-US" sz="1600" b="1" dirty="0">
                <a:latin typeface="SAS Monospace"/>
              </a:rPr>
              <a:t>End Date</a:t>
            </a:r>
          </a:p>
          <a:p>
            <a:r>
              <a:rPr lang="en-US" sz="1600" b="1" dirty="0">
                <a:latin typeface="SAS Monospace"/>
              </a:rPr>
              <a:t>ƒƒƒƒƒƒƒƒƒƒƒƒƒƒƒƒƒƒƒƒƒƒƒƒƒƒƒƒƒƒƒƒƒƒƒƒƒƒƒƒƒƒƒƒƒ</a:t>
            </a:r>
          </a:p>
          <a:p>
            <a:r>
              <a:rPr lang="en-US" sz="1600" b="1" dirty="0">
                <a:latin typeface="SAS Monospace"/>
              </a:rPr>
              <a:t>  11  Bob     15JUN2012          .          .</a:t>
            </a:r>
          </a:p>
          <a:p>
            <a:r>
              <a:rPr lang="en-US" sz="1600" b="1" dirty="0">
                <a:latin typeface="SAS Monospace"/>
              </a:rPr>
              <a:t>  16  Sam     05JUN2012          .          .</a:t>
            </a:r>
          </a:p>
          <a:p>
            <a:r>
              <a:rPr lang="en-US" sz="1600" b="1" dirty="0">
                <a:latin typeface="SAS Monospace"/>
              </a:rPr>
              <a:t>  14  Pete    21JUN2012          .          .</a:t>
            </a:r>
          </a:p>
          <a:p>
            <a:r>
              <a:rPr lang="en-US" sz="1600" b="1" dirty="0">
                <a:latin typeface="SAS Monospace"/>
              </a:rPr>
              <a:t>  21  Chris   07JUN2012          .          .</a:t>
            </a:r>
          </a:p>
          <a:p>
            <a:r>
              <a:rPr lang="en-US" sz="1600" b="1" dirty="0">
                <a:latin typeface="SAS Monospace"/>
              </a:rPr>
              <a:t>  18  Kim     04JUN2012          .          .</a:t>
            </a:r>
          </a:p>
          <a:p>
            <a:r>
              <a:rPr lang="en-US" sz="1600" b="1" dirty="0">
                <a:latin typeface="SAS Monospace"/>
              </a:rPr>
              <a:t>  17  Pat     22JUN2012          .          .</a:t>
            </a:r>
          </a:p>
          <a:p>
            <a:r>
              <a:rPr lang="en-US" sz="1600" b="1" dirty="0">
                <a:latin typeface="SAS Monospace"/>
              </a:rPr>
              <a:t>  20  Mary    11JUN2012          .          .</a:t>
            </a:r>
          </a:p>
          <a:p>
            <a:r>
              <a:rPr lang="en-US" sz="1600" b="1" dirty="0">
                <a:latin typeface="SAS Monospace"/>
              </a:rPr>
              <a:t>  12  Sue     06JUN2012          .          .</a:t>
            </a:r>
          </a:p>
          <a:p>
            <a:r>
              <a:rPr lang="en-US" sz="1600" b="1" dirty="0">
                <a:latin typeface="SAS Monospace"/>
              </a:rPr>
              <a:t>  87  Ted     05JUN2012          .          .</a:t>
            </a:r>
          </a:p>
          <a:p>
            <a:r>
              <a:rPr lang="en-US" sz="1600" b="1" dirty="0">
                <a:latin typeface="SAS Monospace"/>
              </a:rPr>
              <a:t>  91  Rand    07JUN2012          .          .</a:t>
            </a:r>
          </a:p>
          <a:p>
            <a:r>
              <a:rPr lang="en-US" sz="1600" b="1" dirty="0">
                <a:latin typeface="SAS Monospace"/>
              </a:rPr>
              <a:t>  11  Bob             .  09JUL2012  13JUL2012</a:t>
            </a:r>
          </a:p>
          <a:p>
            <a:r>
              <a:rPr lang="en-US" sz="1600" b="1" dirty="0">
                <a:latin typeface="SAS Monospace"/>
              </a:rPr>
              <a:t>  15  Pam             .  25JUL2012  27JUL2012</a:t>
            </a:r>
          </a:p>
          <a:p>
            <a:r>
              <a:rPr lang="en-US" sz="1600" b="1" dirty="0">
                <a:latin typeface="SAS Monospace"/>
              </a:rPr>
              <a:t>  19  Kyle            .  12JUL2012  20JUL2012</a:t>
            </a:r>
          </a:p>
          <a:p>
            <a:r>
              <a:rPr lang="en-US" sz="1600" b="1" dirty="0">
                <a:latin typeface="SAS Monospace"/>
              </a:rPr>
              <a:t>  87  Ted             .  09JUL2012  13JUL2012</a:t>
            </a:r>
          </a:p>
        </p:txBody>
      </p:sp>
    </p:spTree>
    <p:extLst>
      <p:ext uri="{BB962C8B-B14F-4D97-AF65-F5344CB8AC3E}">
        <p14:creationId xmlns:p14="http://schemas.microsoft.com/office/powerpoint/2010/main" val="746361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6.04 Multiple </a:t>
            </a:r>
            <a:r>
              <a:rPr lang="en-US" dirty="0"/>
              <a:t>Choice Poll</a:t>
            </a:r>
          </a:p>
        </p:txBody>
      </p:sp>
      <p:sp>
        <p:nvSpPr>
          <p:cNvPr id="106499" name="Rectangle 3"/>
          <p:cNvSpPr>
            <a:spLocks noGrp="1" noChangeArrowheads="1"/>
          </p:cNvSpPr>
          <p:nvPr>
            <p:ph idx="1"/>
          </p:nvPr>
        </p:nvSpPr>
        <p:spPr/>
        <p:txBody>
          <a:bodyPr/>
          <a:lstStyle/>
          <a:p>
            <a:pPr marL="0" indent="0"/>
            <a:r>
              <a:rPr lang="en-US" dirty="0"/>
              <a:t>What DATA step statement yields the same results </a:t>
            </a:r>
            <a:br>
              <a:rPr lang="en-US" dirty="0"/>
            </a:br>
            <a:r>
              <a:rPr lang="en-US" dirty="0"/>
              <a:t>as OUTER UNION CORR?</a:t>
            </a:r>
            <a:endParaRPr lang="en-US" sz="800" b="1" dirty="0"/>
          </a:p>
          <a:p>
            <a:pPr marL="574675" lvl="1" indent="-460375">
              <a:buClr>
                <a:schemeClr val="tx1"/>
              </a:buClr>
              <a:buSzTx/>
              <a:buFont typeface="Wingdings" pitchFamily="2" charset="2"/>
              <a:buAutoNum type="alphaLcPeriod"/>
            </a:pPr>
            <a:r>
              <a:rPr lang="en-US" dirty="0"/>
              <a:t>MERGE</a:t>
            </a:r>
          </a:p>
          <a:p>
            <a:pPr marL="574675" lvl="1" indent="-460375">
              <a:buClr>
                <a:schemeClr val="tx1"/>
              </a:buClr>
              <a:buSzTx/>
              <a:buFont typeface="Wingdings" pitchFamily="2" charset="2"/>
              <a:buAutoNum type="alphaLcPeriod"/>
            </a:pPr>
            <a:r>
              <a:rPr lang="en-US" dirty="0"/>
              <a:t>APPEND</a:t>
            </a:r>
          </a:p>
          <a:p>
            <a:pPr marL="574675" lvl="1" indent="-460375">
              <a:buClr>
                <a:schemeClr val="tx1"/>
              </a:buClr>
              <a:buSzTx/>
              <a:buFont typeface="Wingdings" pitchFamily="2" charset="2"/>
              <a:buAutoNum type="alphaLcPeriod"/>
            </a:pPr>
            <a:r>
              <a:rPr lang="en-US" dirty="0"/>
              <a:t>SET</a:t>
            </a:r>
          </a:p>
          <a:p>
            <a:pPr marL="574675" lvl="1" indent="-460375">
              <a:buClr>
                <a:schemeClr val="tx1"/>
              </a:buClr>
              <a:buSzTx/>
              <a:buFont typeface="Wingdings" pitchFamily="2" charset="2"/>
              <a:buAutoNum type="alphaLcPeriod"/>
            </a:pPr>
            <a:r>
              <a:rPr lang="en-US" dirty="0"/>
              <a:t>STACK</a:t>
            </a:r>
          </a:p>
        </p:txBody>
      </p:sp>
    </p:spTree>
    <p:custDataLst>
      <p:tags r:id="rId1"/>
    </p:custDataLst>
    <p:extLst>
      <p:ext uri="{BB962C8B-B14F-4D97-AF65-F5344CB8AC3E}">
        <p14:creationId xmlns:p14="http://schemas.microsoft.com/office/powerpoint/2010/main" val="29992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6.04 Multiple </a:t>
            </a:r>
            <a:r>
              <a:rPr lang="en-US" dirty="0"/>
              <a:t>Choice Poll – Correct Answer</a:t>
            </a:r>
          </a:p>
        </p:txBody>
      </p:sp>
      <p:sp>
        <p:nvSpPr>
          <p:cNvPr id="107523" name="Rectangle 3"/>
          <p:cNvSpPr>
            <a:spLocks noGrp="1" noChangeArrowheads="1"/>
          </p:cNvSpPr>
          <p:nvPr>
            <p:ph idx="1"/>
          </p:nvPr>
        </p:nvSpPr>
        <p:spPr/>
        <p:txBody>
          <a:bodyPr/>
          <a:lstStyle/>
          <a:p>
            <a:pPr marL="0" indent="0"/>
            <a:r>
              <a:rPr lang="en-US" dirty="0"/>
              <a:t>What DATA step statement yields the same results </a:t>
            </a:r>
            <a:br>
              <a:rPr lang="en-US" dirty="0"/>
            </a:br>
            <a:r>
              <a:rPr lang="en-US" dirty="0"/>
              <a:t>as OUTER UNION CORR?</a:t>
            </a:r>
            <a:endParaRPr lang="en-US" sz="800" b="1" dirty="0"/>
          </a:p>
          <a:p>
            <a:pPr marL="574675" lvl="1" indent="-460375">
              <a:buClr>
                <a:schemeClr val="tx1"/>
              </a:buClr>
              <a:buSzTx/>
              <a:buFont typeface="Wingdings" pitchFamily="2" charset="2"/>
              <a:buAutoNum type="alphaLcPeriod"/>
            </a:pPr>
            <a:r>
              <a:rPr lang="en-US" dirty="0"/>
              <a:t>MERGE</a:t>
            </a:r>
          </a:p>
          <a:p>
            <a:pPr marL="574675" lvl="1" indent="-460375">
              <a:buClr>
                <a:schemeClr val="tx1"/>
              </a:buClr>
              <a:buSzTx/>
              <a:buFont typeface="Wingdings" pitchFamily="2" charset="2"/>
              <a:buAutoNum type="alphaLcPeriod"/>
            </a:pPr>
            <a:r>
              <a:rPr lang="en-US" dirty="0"/>
              <a:t>APPEND</a:t>
            </a:r>
          </a:p>
          <a:p>
            <a:pPr marL="574675" lvl="1" indent="-460375">
              <a:buClr>
                <a:schemeClr val="tx1"/>
              </a:buClr>
              <a:buSzTx/>
              <a:buFont typeface="Wingdings" pitchFamily="2" charset="2"/>
              <a:buAutoNum type="alphaLcPeriod"/>
            </a:pPr>
            <a:r>
              <a:rPr lang="en-US" dirty="0"/>
              <a:t>SET</a:t>
            </a:r>
          </a:p>
          <a:p>
            <a:pPr marL="574675" lvl="1" indent="-460375">
              <a:buClr>
                <a:schemeClr val="tx1"/>
              </a:buClr>
              <a:buSzTx/>
              <a:buFont typeface="Wingdings" pitchFamily="2" charset="2"/>
              <a:buAutoNum type="alphaLcPeriod"/>
            </a:pPr>
            <a:r>
              <a:rPr lang="en-US" dirty="0"/>
              <a:t>STACK</a:t>
            </a:r>
          </a:p>
        </p:txBody>
      </p:sp>
      <p:sp>
        <p:nvSpPr>
          <p:cNvPr id="107525" name="Oval 4"/>
          <p:cNvSpPr>
            <a:spLocks noChangeArrowheads="1"/>
          </p:cNvSpPr>
          <p:nvPr/>
        </p:nvSpPr>
        <p:spPr bwMode="auto">
          <a:xfrm>
            <a:off x="656925" y="2695075"/>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Tree>
    <p:custDataLst>
      <p:tags r:id="rId1"/>
    </p:custDataLst>
    <p:extLst>
      <p:ext uri="{BB962C8B-B14F-4D97-AF65-F5344CB8AC3E}">
        <p14:creationId xmlns:p14="http://schemas.microsoft.com/office/powerpoint/2010/main" val="681032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a:t>SQL versus Traditional SAS Programming</a:t>
            </a:r>
          </a:p>
        </p:txBody>
      </p:sp>
      <p:sp>
        <p:nvSpPr>
          <p:cNvPr id="105475" name="Rectangle 3"/>
          <p:cNvSpPr>
            <a:spLocks noGrp="1" noChangeArrowheads="1"/>
          </p:cNvSpPr>
          <p:nvPr>
            <p:ph idx="1"/>
          </p:nvPr>
        </p:nvSpPr>
        <p:spPr/>
        <p:txBody>
          <a:bodyPr/>
          <a:lstStyle/>
          <a:p>
            <a:pPr marL="0" indent="0"/>
            <a:r>
              <a:rPr lang="en-US" dirty="0"/>
              <a:t>The following programs produce the same report:</a:t>
            </a:r>
          </a:p>
        </p:txBody>
      </p:sp>
      <p:sp>
        <p:nvSpPr>
          <p:cNvPr id="105477" name="Text Box 8"/>
          <p:cNvSpPr txBox="1">
            <a:spLocks noChangeArrowheads="1"/>
          </p:cNvSpPr>
          <p:nvPr/>
        </p:nvSpPr>
        <p:spPr bwMode="auto">
          <a:xfrm>
            <a:off x="707267" y="1524000"/>
            <a:ext cx="6756767" cy="1672253"/>
          </a:xfrm>
          <a:prstGeom prst="rect">
            <a:avLst/>
          </a:prstGeom>
          <a:solidFill>
            <a:srgbClr val="FFFFFF"/>
          </a:solidFill>
          <a:ln w="38100">
            <a:solidFill>
              <a:schemeClr val="tx2"/>
            </a:solidFill>
            <a:miter lim="800000"/>
            <a:headEnd/>
            <a:tailEnd/>
          </a:ln>
        </p:spPr>
        <p:txBody>
          <a:bodyPr wrap="square" tIns="50800" rIns="50800" bIns="508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buClr>
                <a:schemeClr val="tx1"/>
              </a:buClr>
              <a:buFont typeface="Monotype Sorts" pitchFamily="2" charset="2"/>
              <a:buNone/>
            </a:pPr>
            <a:r>
              <a:rPr lang="en-US" b="1" dirty="0">
                <a:latin typeface="Courier New" pitchFamily="49" charset="0"/>
              </a:rPr>
              <a:t>data trained; </a:t>
            </a:r>
          </a:p>
          <a:p>
            <a:pPr>
              <a:lnSpc>
                <a:spcPct val="85000"/>
              </a:lnSpc>
              <a:buClr>
                <a:schemeClr val="tx1"/>
              </a:buClr>
              <a:buFont typeface="Monotype Sorts" pitchFamily="2" charset="2"/>
              <a:buNone/>
            </a:pPr>
            <a:r>
              <a:rPr lang="en-US" b="1" dirty="0">
                <a:latin typeface="Courier New" pitchFamily="49" charset="0"/>
              </a:rPr>
              <a:t>   set train_a train_b; </a:t>
            </a:r>
          </a:p>
          <a:p>
            <a:pPr>
              <a:lnSpc>
                <a:spcPct val="85000"/>
              </a:lnSpc>
              <a:buClr>
                <a:schemeClr val="tx1"/>
              </a:buClr>
              <a:buFont typeface="Monotype Sorts" pitchFamily="2" charset="2"/>
              <a:buNone/>
            </a:pPr>
            <a:r>
              <a:rPr lang="en-US" b="1" dirty="0">
                <a:latin typeface="Courier New" pitchFamily="49" charset="0"/>
              </a:rPr>
              <a:t>run;</a:t>
            </a:r>
          </a:p>
          <a:p>
            <a:pPr>
              <a:lnSpc>
                <a:spcPct val="85000"/>
              </a:lnSpc>
              <a:buClr>
                <a:schemeClr val="tx1"/>
              </a:buClr>
              <a:buFont typeface="Monotype Sorts" pitchFamily="2" charset="2"/>
              <a:buNone/>
            </a:pPr>
            <a:r>
              <a:rPr lang="en-US" b="1" dirty="0">
                <a:latin typeface="Courier New" pitchFamily="49" charset="0"/>
              </a:rPr>
              <a:t>proc print data=trained label noobs;</a:t>
            </a:r>
          </a:p>
          <a:p>
            <a:pPr>
              <a:lnSpc>
                <a:spcPct val="85000"/>
              </a:lnSpc>
              <a:buClr>
                <a:schemeClr val="tx1"/>
              </a:buClr>
              <a:buFont typeface="Monotype Sorts" pitchFamily="2" charset="2"/>
              <a:buNone/>
            </a:pPr>
            <a:r>
              <a:rPr lang="en-US" b="1" dirty="0">
                <a:latin typeface="Courier New" pitchFamily="49" charset="0"/>
              </a:rPr>
              <a:t>run;</a:t>
            </a:r>
          </a:p>
        </p:txBody>
      </p:sp>
      <p:sp>
        <p:nvSpPr>
          <p:cNvPr id="105478" name="Text Box 10"/>
          <p:cNvSpPr txBox="1">
            <a:spLocks noChangeArrowheads="1"/>
          </p:cNvSpPr>
          <p:nvPr/>
        </p:nvSpPr>
        <p:spPr bwMode="auto">
          <a:xfrm>
            <a:off x="712030" y="3483984"/>
            <a:ext cx="5708650" cy="1695450"/>
          </a:xfrm>
          <a:prstGeom prst="rect">
            <a:avLst/>
          </a:prstGeom>
          <a:solidFill>
            <a:srgbClr val="FFFFFF"/>
          </a:solidFill>
          <a:ln w="38100">
            <a:solidFill>
              <a:schemeClr val="tx2"/>
            </a:solidFill>
            <a:miter lim="800000"/>
            <a:headEnd/>
            <a:tailEnd/>
          </a:ln>
        </p:spPr>
        <p:txBody>
          <a:bodyPr tIns="50800" rIns="50800" bIns="508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nSpc>
                <a:spcPct val="85000"/>
              </a:lnSpc>
              <a:buClr>
                <a:schemeClr val="tx1"/>
              </a:buClr>
              <a:buFont typeface="Monotype Sorts" pitchFamily="2" charset="2"/>
              <a:buNone/>
            </a:pPr>
            <a:r>
              <a:rPr lang="en-US" b="1" dirty="0">
                <a:latin typeface="Courier New" pitchFamily="49" charset="0"/>
              </a:rPr>
              <a:t>proc sql; </a:t>
            </a:r>
          </a:p>
          <a:p>
            <a:pPr>
              <a:lnSpc>
                <a:spcPct val="85000"/>
              </a:lnSpc>
              <a:buClr>
                <a:schemeClr val="tx1"/>
              </a:buClr>
              <a:buFont typeface="Monotype Sorts" pitchFamily="2" charset="2"/>
              <a:buNone/>
            </a:pPr>
            <a:r>
              <a:rPr lang="en-US" b="1" dirty="0">
                <a:latin typeface="Courier New" pitchFamily="49" charset="0"/>
              </a:rPr>
              <a:t>select * from train_a </a:t>
            </a:r>
          </a:p>
          <a:p>
            <a:pPr>
              <a:lnSpc>
                <a:spcPct val="85000"/>
              </a:lnSpc>
              <a:buClr>
                <a:schemeClr val="tx1"/>
              </a:buClr>
              <a:buFont typeface="Monotype Sorts" pitchFamily="2" charset="2"/>
              <a:buNone/>
            </a:pPr>
            <a:r>
              <a:rPr lang="en-US" b="1" dirty="0">
                <a:latin typeface="Courier New" pitchFamily="49" charset="0"/>
              </a:rPr>
              <a:t>outer union corr</a:t>
            </a:r>
          </a:p>
          <a:p>
            <a:pPr>
              <a:lnSpc>
                <a:spcPct val="85000"/>
              </a:lnSpc>
              <a:buClr>
                <a:schemeClr val="tx1"/>
              </a:buClr>
              <a:buFont typeface="Monotype Sorts" pitchFamily="2" charset="2"/>
              <a:buNone/>
            </a:pPr>
            <a:r>
              <a:rPr lang="en-US" b="1" dirty="0">
                <a:latin typeface="Courier New" pitchFamily="49" charset="0"/>
              </a:rPr>
              <a:t>select * from train_b;</a:t>
            </a:r>
          </a:p>
          <a:p>
            <a:pPr>
              <a:lnSpc>
                <a:spcPct val="85000"/>
              </a:lnSpc>
              <a:buClr>
                <a:schemeClr val="tx1"/>
              </a:buClr>
              <a:buFont typeface="Monotype Sorts" pitchFamily="2" charset="2"/>
              <a:buNone/>
            </a:pPr>
            <a:r>
              <a:rPr lang="en-US" b="1" dirty="0">
                <a:latin typeface="Courier New" pitchFamily="49" charset="0"/>
              </a:rPr>
              <a:t>quit;</a:t>
            </a:r>
          </a:p>
        </p:txBody>
      </p:sp>
      <p:sp>
        <p:nvSpPr>
          <p:cNvPr id="105480"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s106d06</a:t>
            </a:r>
          </a:p>
        </p:txBody>
      </p:sp>
    </p:spTree>
    <p:extLst>
      <p:ext uri="{BB962C8B-B14F-4D97-AF65-F5344CB8AC3E}">
        <p14:creationId xmlns:p14="http://schemas.microsoft.com/office/powerpoint/2010/main" val="528616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257573802"/>
              </p:ext>
            </p:extLst>
          </p:nvPr>
        </p:nvGraphicFramePr>
        <p:xfrm>
          <a:off x="1371600" y="1690686"/>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42667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p:txBody>
          <a:bodyPr/>
          <a:lstStyle/>
          <a:p>
            <a:r>
              <a:rPr lang="en-US" dirty="0"/>
              <a:t>Objectives</a:t>
            </a:r>
          </a:p>
        </p:txBody>
      </p:sp>
      <p:sp>
        <p:nvSpPr>
          <p:cNvPr id="57347" name="Rectangle 2"/>
          <p:cNvSpPr>
            <a:spLocks noGrp="1" noChangeArrowheads="1"/>
          </p:cNvSpPr>
          <p:nvPr>
            <p:ph idx="1"/>
          </p:nvPr>
        </p:nvSpPr>
        <p:spPr/>
        <p:txBody>
          <a:bodyPr/>
          <a:lstStyle/>
          <a:p>
            <a:pPr marL="455613" lvl="1" indent="-341313"/>
            <a:r>
              <a:rPr lang="en-US" dirty="0"/>
              <a:t>Describe the SQL process when you use the EXCEPT set operator.</a:t>
            </a:r>
          </a:p>
          <a:p>
            <a:pPr marL="455613" lvl="1" indent="-341313"/>
            <a:r>
              <a:rPr lang="en-US" dirty="0"/>
              <a:t>Use the EXCEPT set operator.</a:t>
            </a:r>
          </a:p>
          <a:p>
            <a:pPr marL="455613" lvl="1" indent="-341313"/>
            <a:r>
              <a:rPr lang="en-US" dirty="0"/>
              <a:t>Use the modifiers ALL and CORR. </a:t>
            </a:r>
          </a:p>
          <a:p>
            <a:pPr marL="114300" lvl="1" indent="0">
              <a:buNone/>
            </a:pPr>
            <a:endParaRPr lang="en-US" dirty="0"/>
          </a:p>
          <a:p>
            <a:pPr marL="455613" lvl="1" indent="-341313"/>
            <a:endParaRPr lang="en-US" dirty="0"/>
          </a:p>
          <a:p>
            <a:pPr marL="455613" lvl="1" indent="-341313"/>
            <a:endParaRPr lang="en-US" dirty="0"/>
          </a:p>
        </p:txBody>
      </p:sp>
    </p:spTree>
    <p:extLst>
      <p:ext uri="{BB962C8B-B14F-4D97-AF65-F5344CB8AC3E}">
        <p14:creationId xmlns:p14="http://schemas.microsoft.com/office/powerpoint/2010/main" val="175474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33" y="1955800"/>
            <a:ext cx="8822267" cy="4326466"/>
          </a:xfrm>
          <a:prstGeom prst="rect">
            <a:avLst/>
          </a:prstGeom>
          <a:noFill/>
          <a:extLst>
            <a:ext uri="{909E8E84-426E-40DD-AFC4-6F175D3DCCD1}">
              <a14:hiddenFill xmlns:a14="http://schemas.microsoft.com/office/drawing/2010/main">
                <a:solidFill>
                  <a:srgbClr val="FFFFFF"/>
                </a:solidFill>
              </a14:hiddenFill>
            </a:ext>
          </a:extLst>
        </p:spPr>
      </p:pic>
      <p:sp>
        <p:nvSpPr>
          <p:cNvPr id="24578" name="Rectangle 7"/>
          <p:cNvSpPr>
            <a:spLocks noGrp="1" noChangeArrowheads="1"/>
          </p:cNvSpPr>
          <p:nvPr>
            <p:ph type="title"/>
          </p:nvPr>
        </p:nvSpPr>
        <p:spPr/>
        <p:txBody>
          <a:bodyPr/>
          <a:lstStyle/>
          <a:p>
            <a:r>
              <a:rPr lang="en-US" dirty="0"/>
              <a:t>Business Scenario: Question 3</a:t>
            </a:r>
          </a:p>
        </p:txBody>
      </p:sp>
      <p:sp>
        <p:nvSpPr>
          <p:cNvPr id="24579" name="Rectangle 8"/>
          <p:cNvSpPr>
            <a:spLocks noGrp="1" noChangeArrowheads="1"/>
          </p:cNvSpPr>
          <p:nvPr>
            <p:ph idx="1"/>
          </p:nvPr>
        </p:nvSpPr>
        <p:spPr>
          <a:xfrm>
            <a:off x="685800" y="1071562"/>
            <a:ext cx="7848600" cy="3953443"/>
          </a:xfrm>
        </p:spPr>
        <p:txBody>
          <a:bodyPr/>
          <a:lstStyle/>
          <a:p>
            <a:pPr>
              <a:tabLst>
                <a:tab pos="1377950" algn="l"/>
              </a:tabLst>
            </a:pPr>
            <a:r>
              <a:rPr lang="en-US" dirty="0"/>
              <a:t>The education manager requested a report that lists which employees have taken training A, but not training B.</a:t>
            </a:r>
          </a:p>
        </p:txBody>
      </p:sp>
      <p:pic>
        <p:nvPicPr>
          <p:cNvPr id="5122" name="Picture 2" descr="\\sashq\root\dept\PSD\GRAPHICS\Illustrations\Arrows\arrow_med_r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591" y="3764532"/>
            <a:ext cx="676275" cy="4095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42917" y="2279112"/>
            <a:ext cx="4005905" cy="3380413"/>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Which Employees Have Completed</a:t>
            </a:r>
          </a:p>
          <a:p>
            <a:r>
              <a:rPr lang="en-US" sz="1600" b="1" dirty="0">
                <a:latin typeface="SAS Monospace"/>
              </a:rPr>
              <a:t> Training A, But Not Training B</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12  Sue</a:t>
            </a:r>
          </a:p>
          <a:p>
            <a:r>
              <a:rPr lang="en-US" sz="1600" b="1" dirty="0">
                <a:latin typeface="SAS Monospace"/>
              </a:rPr>
              <a:t>              14  Pete</a:t>
            </a:r>
          </a:p>
          <a:p>
            <a:r>
              <a:rPr lang="en-US" sz="1600" b="1" dirty="0">
                <a:latin typeface="SAS Monospace"/>
              </a:rPr>
              <a:t>              16  Sam</a:t>
            </a:r>
          </a:p>
          <a:p>
            <a:r>
              <a:rPr lang="en-US" sz="1600" b="1" dirty="0">
                <a:latin typeface="SAS Monospace"/>
              </a:rPr>
              <a:t>              17  Pat</a:t>
            </a:r>
          </a:p>
          <a:p>
            <a:r>
              <a:rPr lang="en-US" sz="1600" b="1" dirty="0">
                <a:latin typeface="SAS Monospace"/>
              </a:rPr>
              <a:t>              18  Kim</a:t>
            </a:r>
          </a:p>
          <a:p>
            <a:r>
              <a:rPr lang="en-US" sz="1600" b="1" dirty="0">
                <a:latin typeface="SAS Monospace"/>
              </a:rPr>
              <a:t>              20  Mary</a:t>
            </a:r>
          </a:p>
          <a:p>
            <a:r>
              <a:rPr lang="en-US" sz="1600" b="1" dirty="0">
                <a:latin typeface="SAS Monospace"/>
              </a:rPr>
              <a:t>              21  Chris</a:t>
            </a:r>
          </a:p>
          <a:p>
            <a:r>
              <a:rPr lang="en-US" sz="1600" b="1" dirty="0">
                <a:latin typeface="SAS Monospace"/>
              </a:rPr>
              <a:t>              91  Rand</a:t>
            </a:r>
          </a:p>
        </p:txBody>
      </p:sp>
      <p:grpSp>
        <p:nvGrpSpPr>
          <p:cNvPr id="10" name="Group 9"/>
          <p:cNvGrpSpPr/>
          <p:nvPr/>
        </p:nvGrpSpPr>
        <p:grpSpPr>
          <a:xfrm>
            <a:off x="1562100" y="2652522"/>
            <a:ext cx="1615130" cy="2830004"/>
            <a:chOff x="6665976" y="1118362"/>
            <a:chExt cx="959810" cy="1681763"/>
          </a:xfrm>
        </p:grpSpPr>
        <p:sp>
          <p:nvSpPr>
            <p:cNvPr id="11" name="Oval 10"/>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12" name="Oval 11"/>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sp>
          <p:nvSpPr>
            <p:cNvPr id="13" name="Oval 12"/>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custDataLst>
      <p:tags r:id="rId1"/>
    </p:custDataLst>
    <p:extLst>
      <p:ext uri="{BB962C8B-B14F-4D97-AF65-F5344CB8AC3E}">
        <p14:creationId xmlns:p14="http://schemas.microsoft.com/office/powerpoint/2010/main" val="1302191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EXCEPT Operator</a:t>
            </a:r>
            <a:br>
              <a:rPr lang="en-US" dirty="0"/>
            </a:br>
            <a:endParaRPr lang="en-US" dirty="0"/>
          </a:p>
        </p:txBody>
      </p:sp>
      <p:sp>
        <p:nvSpPr>
          <p:cNvPr id="25603" name="Rectangle 3"/>
          <p:cNvSpPr>
            <a:spLocks noGrp="1" noChangeArrowheads="1"/>
          </p:cNvSpPr>
          <p:nvPr>
            <p:ph idx="1"/>
          </p:nvPr>
        </p:nvSpPr>
        <p:spPr>
          <a:xfrm>
            <a:off x="685800" y="1071562"/>
            <a:ext cx="7848600" cy="3227387"/>
          </a:xfrm>
        </p:spPr>
        <p:txBody>
          <a:bodyPr/>
          <a:lstStyle/>
          <a:p>
            <a:pPr marL="0" indent="0">
              <a:tabLst>
                <a:tab pos="1377950" algn="l"/>
              </a:tabLst>
            </a:pPr>
            <a:r>
              <a:rPr lang="en-US" dirty="0"/>
              <a:t>This report lists the employees who have completed training A, but not training B. The EXCEPT </a:t>
            </a:r>
            <a:r>
              <a:rPr lang="en-US"/>
              <a:t>operator will accomplish </a:t>
            </a:r>
            <a:r>
              <a:rPr lang="en-US" dirty="0"/>
              <a:t>this.</a:t>
            </a:r>
          </a:p>
        </p:txBody>
      </p:sp>
      <p:sp>
        <p:nvSpPr>
          <p:cNvPr id="3" name="TextBox 2"/>
          <p:cNvSpPr txBox="1"/>
          <p:nvPr/>
        </p:nvSpPr>
        <p:spPr>
          <a:xfrm>
            <a:off x="695425" y="2421914"/>
            <a:ext cx="7732886" cy="2690993"/>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title 'Which Employees Have Completed';</a:t>
            </a:r>
          </a:p>
          <a:p>
            <a:pPr>
              <a:lnSpc>
                <a:spcPct val="85000"/>
              </a:lnSpc>
            </a:pPr>
            <a:r>
              <a:rPr lang="en-US" b="1" dirty="0">
                <a:latin typeface="Courier New"/>
              </a:rPr>
              <a:t>title2 'Training A, But Not Training B';</a:t>
            </a:r>
          </a:p>
          <a:p>
            <a:pPr>
              <a:lnSpc>
                <a:spcPct val="85000"/>
              </a:lnSpc>
            </a:pPr>
            <a:r>
              <a:rPr lang="en-US" b="1" dirty="0">
                <a:latin typeface="Courier New"/>
              </a:rPr>
              <a:t>proc sql;</a:t>
            </a:r>
          </a:p>
          <a:p>
            <a:pPr>
              <a:lnSpc>
                <a:spcPct val="85000"/>
              </a:lnSpc>
            </a:pPr>
            <a:r>
              <a:rPr lang="en-US" b="1" dirty="0">
                <a:latin typeface="Courier New"/>
              </a:rPr>
              <a:t>select ID, Name from train_a</a:t>
            </a:r>
          </a:p>
          <a:p>
            <a:pPr>
              <a:lnSpc>
                <a:spcPct val="85000"/>
              </a:lnSpc>
            </a:pPr>
            <a:r>
              <a:rPr lang="en-US" b="1" dirty="0">
                <a:latin typeface="Courier New"/>
              </a:rPr>
              <a:t>except</a:t>
            </a:r>
          </a:p>
          <a:p>
            <a:pPr>
              <a:lnSpc>
                <a:spcPct val="85000"/>
              </a:lnSpc>
            </a:pPr>
            <a:r>
              <a:rPr lang="en-US" b="1" dirty="0">
                <a:latin typeface="Courier New"/>
              </a:rPr>
              <a:t>select ID, Name from train_b</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16" name="Text Box 13"/>
          <p:cNvSpPr txBox="1">
            <a:spLocks noChangeArrowheads="1"/>
          </p:cNvSpPr>
          <p:nvPr/>
        </p:nvSpPr>
        <p:spPr bwMode="auto">
          <a:xfrm>
            <a:off x="794700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s106d07</a:t>
            </a:r>
          </a:p>
        </p:txBody>
      </p:sp>
      <p:sp>
        <p:nvSpPr>
          <p:cNvPr id="5" name="Rectangle 4"/>
          <p:cNvSpPr/>
          <p:nvPr>
            <p:custDataLst>
              <p:tags r:id="rId2"/>
            </p:custDataLst>
          </p:nvPr>
        </p:nvSpPr>
        <p:spPr bwMode="auto">
          <a:xfrm>
            <a:off x="764229" y="3735486"/>
            <a:ext cx="1124862"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0" name="TextBox 9"/>
          <p:cNvSpPr txBox="1">
            <a:spLocks noChangeArrowheads="1"/>
          </p:cNvSpPr>
          <p:nvPr/>
        </p:nvSpPr>
        <p:spPr bwMode="auto">
          <a:xfrm>
            <a:off x="4317343" y="4720612"/>
            <a:ext cx="3629657" cy="1218282"/>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p>
            <a:pPr>
              <a:defRPr/>
            </a:pPr>
            <a:r>
              <a:rPr lang="en-US" sz="2250" b="1" dirty="0">
                <a:solidFill>
                  <a:srgbClr val="000000"/>
                </a:solidFill>
                <a:latin typeface="Arial"/>
              </a:rPr>
              <a:t>SELECT</a:t>
            </a:r>
            <a:r>
              <a:rPr lang="en-US" sz="2250" dirty="0">
                <a:solidFill>
                  <a:srgbClr val="000000"/>
                </a:solidFill>
                <a:latin typeface="Arial"/>
              </a:rPr>
              <a:t> …</a:t>
            </a:r>
          </a:p>
          <a:p>
            <a:pPr>
              <a:defRPr/>
            </a:pPr>
            <a:r>
              <a:rPr lang="en-US" sz="2250" b="1" dirty="0">
                <a:solidFill>
                  <a:srgbClr val="000000"/>
                </a:solidFill>
              </a:rPr>
              <a:t>EXCEPT</a:t>
            </a:r>
            <a:r>
              <a:rPr lang="en-US" sz="2250" b="1" dirty="0">
                <a:solidFill>
                  <a:srgbClr val="000000"/>
                </a:solidFill>
                <a:latin typeface="Arial"/>
              </a:rPr>
              <a:t> </a:t>
            </a:r>
            <a:r>
              <a:rPr lang="en-US" sz="2250" i="1" dirty="0">
                <a:solidFill>
                  <a:srgbClr val="000000"/>
                </a:solidFill>
              </a:rPr>
              <a:t>&lt;ALL&gt;&lt;CORR&gt; </a:t>
            </a:r>
          </a:p>
          <a:p>
            <a:pPr>
              <a:defRPr/>
            </a:pPr>
            <a:r>
              <a:rPr lang="en-US" sz="2250" b="1" dirty="0">
                <a:solidFill>
                  <a:srgbClr val="000000"/>
                </a:solidFill>
                <a:latin typeface="Arial"/>
              </a:rPr>
              <a:t>SELECT</a:t>
            </a:r>
            <a:r>
              <a:rPr lang="en-US" sz="2250" dirty="0">
                <a:solidFill>
                  <a:srgbClr val="000000"/>
                </a:solidFill>
                <a:latin typeface="Arial"/>
              </a:rPr>
              <a:t> …</a:t>
            </a:r>
          </a:p>
        </p:txBody>
      </p:sp>
    </p:spTree>
    <p:custDataLst>
      <p:tags r:id="rId1"/>
    </p:custDataLst>
    <p:extLst>
      <p:ext uri="{BB962C8B-B14F-4D97-AF65-F5344CB8AC3E}">
        <p14:creationId xmlns:p14="http://schemas.microsoft.com/office/powerpoint/2010/main" val="201939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Discussion</a:t>
            </a:r>
          </a:p>
        </p:txBody>
      </p:sp>
      <p:sp>
        <p:nvSpPr>
          <p:cNvPr id="7171" name="Content Placeholder 2"/>
          <p:cNvSpPr>
            <a:spLocks noGrp="1"/>
          </p:cNvSpPr>
          <p:nvPr>
            <p:ph idx="1"/>
          </p:nvPr>
        </p:nvSpPr>
        <p:spPr>
          <a:xfrm>
            <a:off x="685800" y="1071563"/>
            <a:ext cx="3234350" cy="4267200"/>
          </a:xfrm>
        </p:spPr>
        <p:txBody>
          <a:bodyPr/>
          <a:lstStyle/>
          <a:p>
            <a:r>
              <a:rPr lang="en-US" dirty="0"/>
              <a:t>Can you answer any </a:t>
            </a:r>
            <a:br>
              <a:rPr lang="en-US" dirty="0"/>
            </a:br>
            <a:r>
              <a:rPr lang="en-US" dirty="0"/>
              <a:t>of the four questions </a:t>
            </a:r>
            <a:br>
              <a:rPr lang="en-US" dirty="0"/>
            </a:br>
            <a:r>
              <a:rPr lang="en-US" dirty="0"/>
              <a:t>by querying only one table?</a:t>
            </a:r>
          </a:p>
          <a:p>
            <a:r>
              <a:rPr lang="en-US" dirty="0"/>
              <a:t>               </a:t>
            </a:r>
          </a:p>
          <a:p>
            <a:r>
              <a:rPr lang="en-US" dirty="0"/>
              <a:t>                   </a:t>
            </a:r>
          </a:p>
          <a:p>
            <a:endParaRPr lang="en-US" dirty="0"/>
          </a:p>
          <a:p>
            <a:endParaRPr lang="en-US" dirty="0"/>
          </a:p>
          <a:p>
            <a:endParaRPr lang="en-US" dirty="0"/>
          </a:p>
          <a:p>
            <a:endParaRPr lang="en-US" dirty="0"/>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3715943"/>
              </p:ext>
            </p:extLst>
          </p:nvPr>
        </p:nvGraphicFramePr>
        <p:xfrm>
          <a:off x="3947310" y="1141463"/>
          <a:ext cx="4879717" cy="3108960"/>
        </p:xfrm>
        <a:graphic>
          <a:graphicData uri="http://schemas.openxmlformats.org/drawingml/2006/table">
            <a:tbl>
              <a:tblPr firstRow="1" bandRow="1">
                <a:tableStyleId>{5C22544A-7EE6-4342-B048-85BDC9FD1C3A}</a:tableStyleId>
              </a:tblPr>
              <a:tblGrid>
                <a:gridCol w="633742">
                  <a:extLst>
                    <a:ext uri="{9D8B030D-6E8A-4147-A177-3AD203B41FA5}">
                      <a16:colId xmlns:a16="http://schemas.microsoft.com/office/drawing/2014/main" val="20000"/>
                    </a:ext>
                  </a:extLst>
                </a:gridCol>
                <a:gridCol w="4245975">
                  <a:extLst>
                    <a:ext uri="{9D8B030D-6E8A-4147-A177-3AD203B41FA5}">
                      <a16:colId xmlns:a16="http://schemas.microsoft.com/office/drawing/2014/main" val="20001"/>
                    </a:ext>
                  </a:extLst>
                </a:gridCol>
              </a:tblGrid>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Which employees have completed training A or B?</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0"/>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2</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Which employees have completed training </a:t>
                      </a:r>
                      <a:r>
                        <a:rPr lang="en-US" sz="2000"/>
                        <a:t>A </a:t>
                      </a:r>
                      <a:r>
                        <a:rPr lang="en-US" sz="2000" u="none">
                          <a:solidFill>
                            <a:schemeClr val="dk1"/>
                          </a:solidFill>
                        </a:rPr>
                        <a:t>and/or</a:t>
                      </a:r>
                      <a:r>
                        <a:rPr lang="en-US" sz="2000"/>
                        <a:t> </a:t>
                      </a:r>
                      <a:r>
                        <a:rPr lang="en-US" sz="2000" dirty="0"/>
                        <a:t>B, and on what dates?</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1"/>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3</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Which employees have completed training A, but not trainin</a:t>
                      </a:r>
                      <a:r>
                        <a:rPr lang="en-US" sz="2000" baseline="0" dirty="0"/>
                        <a:t>g B?</a:t>
                      </a:r>
                      <a:endParaRPr lang="en-US" sz="20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2"/>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4</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Which employees have completed both classes?</a:t>
                      </a:r>
                      <a:endParaRPr lang="en-US" sz="20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030487120"/>
              </p:ext>
            </p:extLst>
          </p:nvPr>
        </p:nvGraphicFramePr>
        <p:xfrm>
          <a:off x="340975" y="4528320"/>
          <a:ext cx="3194691" cy="1750060"/>
        </p:xfrm>
        <a:graphic>
          <a:graphicData uri="http://schemas.openxmlformats.org/drawingml/2006/table">
            <a:tbl>
              <a:tblPr firstRow="1" bandRow="1">
                <a:tableStyleId>{5C22544A-7EE6-4342-B048-85BDC9FD1C3A}</a:tableStyleId>
              </a:tblPr>
              <a:tblGrid>
                <a:gridCol w="605155">
                  <a:extLst>
                    <a:ext uri="{9D8B030D-6E8A-4147-A177-3AD203B41FA5}">
                      <a16:colId xmlns:a16="http://schemas.microsoft.com/office/drawing/2014/main" val="20000"/>
                    </a:ext>
                  </a:extLst>
                </a:gridCol>
                <a:gridCol w="944880">
                  <a:extLst>
                    <a:ext uri="{9D8B030D-6E8A-4147-A177-3AD203B41FA5}">
                      <a16:colId xmlns:a16="http://schemas.microsoft.com/office/drawing/2014/main" val="20001"/>
                    </a:ext>
                  </a:extLst>
                </a:gridCol>
                <a:gridCol w="1644656">
                  <a:extLst>
                    <a:ext uri="{9D8B030D-6E8A-4147-A177-3AD203B41FA5}">
                      <a16:colId xmlns:a16="http://schemas.microsoft.com/office/drawing/2014/main" val="20002"/>
                    </a:ext>
                  </a:extLst>
                </a:gridCol>
              </a:tblGrid>
              <a:tr h="346075">
                <a:tc gridSpan="3">
                  <a:txBody>
                    <a:bodyPr/>
                    <a:lstStyle/>
                    <a:p>
                      <a:pPr algn="l"/>
                      <a:r>
                        <a:rPr lang="en-US" sz="2400" b="0" i="0" dirty="0">
                          <a:solidFill>
                            <a:srgbClr val="000000"/>
                          </a:solidFill>
                          <a:latin typeface="Arial"/>
                        </a:rPr>
                        <a:t>Partial</a:t>
                      </a:r>
                      <a:r>
                        <a:rPr lang="en-US" sz="2400" b="1" i="0" dirty="0">
                          <a:solidFill>
                            <a:srgbClr val="000000"/>
                          </a:solidFill>
                          <a:latin typeface="Arial"/>
                        </a:rPr>
                        <a:t> train_a</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l"/>
                      <a:r>
                        <a:rPr lang="en-US" sz="2000" b="1" i="0" dirty="0">
                          <a:solidFill>
                            <a:srgbClr val="000000"/>
                          </a:solidFill>
                          <a:latin typeface="Arial"/>
                        </a:rPr>
                        <a:t>Name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DF78"/>
                    </a:solidFill>
                  </a:tcPr>
                </a:tc>
                <a:tc>
                  <a:txBody>
                    <a:bodyPr/>
                    <a:lstStyle/>
                    <a:p>
                      <a:pPr algn="r"/>
                      <a:r>
                        <a:rPr lang="en-US" sz="2000" b="1" i="0" dirty="0">
                          <a:solidFill>
                            <a:srgbClr val="000000"/>
                          </a:solidFill>
                          <a:latin typeface="Arial"/>
                        </a:rPr>
                        <a:t>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Bob</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r"/>
                      <a:r>
                        <a:rPr lang="en-US" sz="2000" b="0" i="0" dirty="0">
                          <a:solidFill>
                            <a:srgbClr val="000000"/>
                          </a:solidFill>
                          <a:latin typeface="Arial"/>
                        </a:rPr>
                        <a:t>16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Sam</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r"/>
                      <a:r>
                        <a:rPr lang="en-US" sz="2000" b="0" i="0" dirty="0">
                          <a:solidFill>
                            <a:srgbClr val="000000"/>
                          </a:solidFill>
                          <a:latin typeface="Arial"/>
                        </a:rPr>
                        <a:t>14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Pete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21JUN2012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82319735"/>
              </p:ext>
            </p:extLst>
          </p:nvPr>
        </p:nvGraphicFramePr>
        <p:xfrm>
          <a:off x="3702329" y="4511695"/>
          <a:ext cx="4922519" cy="2096135"/>
        </p:xfrm>
        <a:graphic>
          <a:graphicData uri="http://schemas.openxmlformats.org/drawingml/2006/table">
            <a:tbl>
              <a:tblPr firstRow="1" bandRow="1">
                <a:tableStyleId>{5C22544A-7EE6-4342-B048-85BDC9FD1C3A}</a:tableStyleId>
              </a:tblPr>
              <a:tblGrid>
                <a:gridCol w="1014730">
                  <a:extLst>
                    <a:ext uri="{9D8B030D-6E8A-4147-A177-3AD203B41FA5}">
                      <a16:colId xmlns:a16="http://schemas.microsoft.com/office/drawing/2014/main" val="20000"/>
                    </a:ext>
                  </a:extLst>
                </a:gridCol>
                <a:gridCol w="605155">
                  <a:extLst>
                    <a:ext uri="{9D8B030D-6E8A-4147-A177-3AD203B41FA5}">
                      <a16:colId xmlns:a16="http://schemas.microsoft.com/office/drawing/2014/main" val="20001"/>
                    </a:ext>
                  </a:extLst>
                </a:gridCol>
                <a:gridCol w="1651317">
                  <a:extLst>
                    <a:ext uri="{9D8B030D-6E8A-4147-A177-3AD203B41FA5}">
                      <a16:colId xmlns:a16="http://schemas.microsoft.com/office/drawing/2014/main" val="20002"/>
                    </a:ext>
                  </a:extLst>
                </a:gridCol>
                <a:gridCol w="1651317">
                  <a:extLst>
                    <a:ext uri="{9D8B030D-6E8A-4147-A177-3AD203B41FA5}">
                      <a16:colId xmlns:a16="http://schemas.microsoft.com/office/drawing/2014/main" val="20003"/>
                    </a:ext>
                  </a:extLst>
                </a:gridCol>
              </a:tblGrid>
              <a:tr h="346075">
                <a:tc gridSpan="4">
                  <a:txBody>
                    <a:bodyPr/>
                    <a:lstStyle/>
                    <a:p>
                      <a:pPr algn="l"/>
                      <a:r>
                        <a:rPr lang="en-US" sz="2400" b="0" i="0" dirty="0">
                          <a:solidFill>
                            <a:srgbClr val="000000"/>
                          </a:solidFill>
                          <a:latin typeface="Arial"/>
                        </a:rPr>
                        <a:t>Partial </a:t>
                      </a:r>
                      <a:r>
                        <a:rPr lang="en-US" sz="2400" b="1" i="0" dirty="0">
                          <a:solidFill>
                            <a:srgbClr val="000000"/>
                          </a:solidFill>
                          <a:latin typeface="Arial"/>
                        </a:rPr>
                        <a:t>train_b</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l"/>
                      <a:r>
                        <a:rPr lang="en-US" sz="2000" b="1" i="0" dirty="0">
                          <a:solidFill>
                            <a:srgbClr val="000000"/>
                          </a:solidFill>
                          <a:latin typeface="+mn-lt"/>
                        </a:rPr>
                        <a:t>Name</a:t>
                      </a:r>
                      <a:endParaRPr lang="en-US" sz="2000" b="1" i="0" dirty="0">
                        <a:solidFill>
                          <a:srgbClr val="000000"/>
                        </a:solidFill>
                        <a:latin typeface="Arial"/>
                      </a:endParaRP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SDate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EDate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l"/>
                      <a:r>
                        <a:rPr lang="en-US" sz="2000" b="0" i="0" dirty="0">
                          <a:solidFill>
                            <a:srgbClr val="000000"/>
                          </a:solidFill>
                          <a:latin typeface="Arial"/>
                        </a:rPr>
                        <a:t>Bob</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9JUL2012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13JUL2012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l"/>
                      <a:r>
                        <a:rPr lang="en-US" sz="2000" b="0" i="0" dirty="0">
                          <a:solidFill>
                            <a:srgbClr val="000000"/>
                          </a:solidFill>
                          <a:latin typeface="Arial"/>
                        </a:rPr>
                        <a:t>Pam</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25JUL2012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27JUL2012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l"/>
                      <a:r>
                        <a:rPr lang="en-US" sz="2000" b="0" i="0" dirty="0">
                          <a:solidFill>
                            <a:srgbClr val="000000"/>
                          </a:solidFill>
                          <a:latin typeface="+mn-lt"/>
                        </a:rPr>
                        <a:t>Kyle</a:t>
                      </a:r>
                      <a:endParaRPr lang="en-US" sz="2000" b="0" i="0" dirty="0">
                        <a:solidFill>
                          <a:srgbClr val="000000"/>
                        </a:solidFill>
                        <a:latin typeface="Arial"/>
                      </a:endParaRP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19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12JUL2012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20JUL2012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extLst>
                  <a:ext uri="{0D108BD9-81ED-4DB2-BD59-A6C34878D82A}">
                    <a16:rowId xmlns:a16="http://schemas.microsoft.com/office/drawing/2014/main" val="10004"/>
                  </a:ext>
                </a:extLst>
              </a:tr>
              <a:tr h="346075">
                <a:tc>
                  <a:txBody>
                    <a:bodyPr/>
                    <a:lstStyle/>
                    <a:p>
                      <a:pPr algn="l"/>
                      <a:r>
                        <a:rPr lang="en-US" sz="2000" b="0" i="0" dirty="0">
                          <a:solidFill>
                            <a:srgbClr val="000000"/>
                          </a:solidFill>
                          <a:latin typeface="Arial"/>
                        </a:rPr>
                        <a:t>Chris</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29JUL2012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a:t>
                      </a: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30034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Default Behavior of the EXCEPT Operator </a:t>
            </a:r>
          </a:p>
        </p:txBody>
      </p:sp>
      <p:sp>
        <p:nvSpPr>
          <p:cNvPr id="4" name="Content Placeholder 3"/>
          <p:cNvSpPr>
            <a:spLocks noGrp="1"/>
          </p:cNvSpPr>
          <p:nvPr>
            <p:ph idx="1"/>
          </p:nvPr>
        </p:nvSpPr>
        <p:spPr/>
        <p:txBody>
          <a:bodyPr/>
          <a:lstStyle/>
          <a:p>
            <a:r>
              <a:rPr lang="en-US" b="1" dirty="0"/>
              <a:t>Rows</a:t>
            </a:r>
          </a:p>
          <a:p>
            <a:pPr lvl="1"/>
            <a:r>
              <a:rPr lang="en-US" dirty="0"/>
              <a:t>Duplicate rows are removed from the intermediate result sets.</a:t>
            </a:r>
          </a:p>
          <a:p>
            <a:pPr lvl="1"/>
            <a:r>
              <a:rPr lang="en-US" dirty="0"/>
              <a:t>Rows from the first intermediate result set that are </a:t>
            </a:r>
            <a:br>
              <a:rPr lang="en-US" dirty="0"/>
            </a:br>
            <a:r>
              <a:rPr lang="en-US" dirty="0"/>
              <a:t>not in the second intermediate result set are selected.</a:t>
            </a:r>
          </a:p>
          <a:p>
            <a:r>
              <a:rPr lang="en-US" b="1" dirty="0"/>
              <a:t>Columns</a:t>
            </a:r>
          </a:p>
          <a:p>
            <a:pPr lvl="1"/>
            <a:r>
              <a:rPr lang="en-US" dirty="0"/>
              <a:t>Columns are matched by position and must </a:t>
            </a:r>
            <a:br>
              <a:rPr lang="en-US" dirty="0"/>
            </a:br>
            <a:r>
              <a:rPr lang="en-US" dirty="0"/>
              <a:t>be the same data type.</a:t>
            </a:r>
          </a:p>
          <a:p>
            <a:pPr lvl="1"/>
            <a:r>
              <a:rPr lang="en-US" dirty="0"/>
              <a:t>Column names in the final result set are determined </a:t>
            </a:r>
            <a:br>
              <a:rPr lang="en-US" dirty="0"/>
            </a:br>
            <a:r>
              <a:rPr lang="en-US" dirty="0"/>
              <a:t>by the first result set.</a:t>
            </a:r>
            <a:endParaRPr lang="en-US" noProof="1"/>
          </a:p>
          <a:p>
            <a:endParaRPr lang="en-US" dirty="0"/>
          </a:p>
        </p:txBody>
      </p:sp>
    </p:spTree>
    <p:extLst>
      <p:ext uri="{BB962C8B-B14F-4D97-AF65-F5344CB8AC3E}">
        <p14:creationId xmlns:p14="http://schemas.microsoft.com/office/powerpoint/2010/main" val="4249782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27220907"/>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sp>
        <p:nvSpPr>
          <p:cNvPr id="2" name="Title 1"/>
          <p:cNvSpPr>
            <a:spLocks noGrp="1"/>
          </p:cNvSpPr>
          <p:nvPr>
            <p:ph type="title"/>
          </p:nvPr>
        </p:nvSpPr>
        <p:spPr/>
        <p:txBody>
          <a:bodyPr/>
          <a:lstStyle/>
          <a:p>
            <a:r>
              <a:rPr lang="en-US" dirty="0"/>
              <a:t>Viewing the Intermediate Result Sets</a:t>
            </a:r>
          </a:p>
        </p:txBody>
      </p:sp>
      <p:sp>
        <p:nvSpPr>
          <p:cNvPr id="3" name="Content Placeholder 2"/>
          <p:cNvSpPr>
            <a:spLocks noGrp="1"/>
          </p:cNvSpPr>
          <p:nvPr>
            <p:ph idx="1"/>
          </p:nvPr>
        </p:nvSpPr>
        <p:spPr/>
        <p:txBody>
          <a:bodyPr/>
          <a:lstStyle/>
          <a:p>
            <a:r>
              <a:rPr lang="en-US" dirty="0"/>
              <a:t>                                 EXCEPT</a:t>
            </a:r>
          </a:p>
        </p:txBody>
      </p:sp>
      <p:graphicFrame>
        <p:nvGraphicFramePr>
          <p:cNvPr id="10" name="Table 9"/>
          <p:cNvGraphicFramePr>
            <a:graphicFrameLocks noGrp="1"/>
          </p:cNvGraphicFramePr>
          <p:nvPr>
            <p:extLst>
              <p:ext uri="{D42A27DB-BD31-4B8C-83A1-F6EECF244321}">
                <p14:modId xmlns:p14="http://schemas.microsoft.com/office/powerpoint/2010/main" val="1818714354"/>
              </p:ext>
            </p:extLst>
          </p:nvPr>
        </p:nvGraphicFramePr>
        <p:xfrm>
          <a:off x="4825794" y="1667933"/>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pSp>
        <p:nvGrpSpPr>
          <p:cNvPr id="8" name="Group 7"/>
          <p:cNvGrpSpPr/>
          <p:nvPr/>
        </p:nvGrpSpPr>
        <p:grpSpPr>
          <a:xfrm>
            <a:off x="3529076" y="1727962"/>
            <a:ext cx="959810" cy="1681763"/>
            <a:chOff x="6665976" y="1118362"/>
            <a:chExt cx="959810" cy="1681763"/>
          </a:xfrm>
        </p:grpSpPr>
        <p:sp>
          <p:nvSpPr>
            <p:cNvPr id="11" name="Oval 10"/>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2" name="Oval 11"/>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3" name="Oval 12"/>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55447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                                 EXCEPT</a:t>
            </a:r>
          </a:p>
        </p:txBody>
      </p:sp>
      <p:graphicFrame>
        <p:nvGraphicFramePr>
          <p:cNvPr id="9" name="Table 8"/>
          <p:cNvGraphicFramePr>
            <a:graphicFrameLocks noGrp="1"/>
          </p:cNvGraphicFramePr>
          <p:nvPr>
            <p:extLst>
              <p:ext uri="{D42A27DB-BD31-4B8C-83A1-F6EECF244321}">
                <p14:modId xmlns:p14="http://schemas.microsoft.com/office/powerpoint/2010/main" val="175312728"/>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32682056"/>
              </p:ext>
            </p:extLst>
          </p:nvPr>
        </p:nvGraphicFramePr>
        <p:xfrm>
          <a:off x="4825794" y="1667933"/>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Removing Duplicate Rows</a:t>
            </a:r>
          </a:p>
        </p:txBody>
      </p:sp>
      <p:grpSp>
        <p:nvGrpSpPr>
          <p:cNvPr id="7" name="Group 6"/>
          <p:cNvGrpSpPr/>
          <p:nvPr/>
        </p:nvGrpSpPr>
        <p:grpSpPr>
          <a:xfrm>
            <a:off x="3529076" y="1727962"/>
            <a:ext cx="959810" cy="1681763"/>
            <a:chOff x="6665976" y="1118362"/>
            <a:chExt cx="959810" cy="1681763"/>
          </a:xfrm>
        </p:grpSpPr>
        <p:sp>
          <p:nvSpPr>
            <p:cNvPr id="8" name="Oval 7"/>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3" name="Oval 12"/>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4" name="Oval 13"/>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615562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                                 EXCEPT</a:t>
            </a:r>
          </a:p>
        </p:txBody>
      </p:sp>
      <p:graphicFrame>
        <p:nvGraphicFramePr>
          <p:cNvPr id="14" name="Table 13"/>
          <p:cNvGraphicFramePr>
            <a:graphicFrameLocks noGrp="1"/>
          </p:cNvGraphicFramePr>
          <p:nvPr>
            <p:extLst>
              <p:ext uri="{D42A27DB-BD31-4B8C-83A1-F6EECF244321}">
                <p14:modId xmlns:p14="http://schemas.microsoft.com/office/powerpoint/2010/main" val="200526540"/>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702406879"/>
              </p:ext>
            </p:extLst>
          </p:nvPr>
        </p:nvGraphicFramePr>
        <p:xfrm>
          <a:off x="4825794" y="1667933"/>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Removing Matching Rows</a:t>
            </a:r>
          </a:p>
        </p:txBody>
      </p:sp>
      <p:cxnSp>
        <p:nvCxnSpPr>
          <p:cNvPr id="9" name="Straight Connector 8"/>
          <p:cNvCxnSpPr/>
          <p:nvPr/>
        </p:nvCxnSpPr>
        <p:spPr bwMode="auto">
          <a:xfrm flipV="1">
            <a:off x="1310006" y="2582332"/>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V="1">
            <a:off x="1310007" y="5540285"/>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grpSp>
        <p:nvGrpSpPr>
          <p:cNvPr id="11" name="Group 10"/>
          <p:cNvGrpSpPr/>
          <p:nvPr/>
        </p:nvGrpSpPr>
        <p:grpSpPr>
          <a:xfrm>
            <a:off x="3529076" y="1727962"/>
            <a:ext cx="959810" cy="1681763"/>
            <a:chOff x="6665976" y="1118362"/>
            <a:chExt cx="959810" cy="1681763"/>
          </a:xfrm>
        </p:grpSpPr>
        <p:sp>
          <p:nvSpPr>
            <p:cNvPr id="16" name="Oval 15"/>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7" name="Oval 16"/>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8" name="Oval 17"/>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782441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Viewing the Output</a:t>
            </a:r>
          </a:p>
        </p:txBody>
      </p:sp>
      <p:sp>
        <p:nvSpPr>
          <p:cNvPr id="25603" name="Rectangle 3"/>
          <p:cNvSpPr>
            <a:spLocks noGrp="1" noChangeArrowheads="1"/>
          </p:cNvSpPr>
          <p:nvPr>
            <p:ph idx="1"/>
          </p:nvPr>
        </p:nvSpPr>
        <p:spPr/>
        <p:txBody>
          <a:bodyPr/>
          <a:lstStyle/>
          <a:p>
            <a:r>
              <a:rPr lang="en-US" dirty="0"/>
              <a:t>PROC SQL Output</a:t>
            </a:r>
          </a:p>
        </p:txBody>
      </p:sp>
      <p:sp>
        <p:nvSpPr>
          <p:cNvPr id="6" name="TextBox 5"/>
          <p:cNvSpPr txBox="1"/>
          <p:nvPr/>
        </p:nvSpPr>
        <p:spPr>
          <a:xfrm>
            <a:off x="669514" y="1479901"/>
            <a:ext cx="4005905" cy="3380413"/>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 Which Employees Have Completed</a:t>
            </a:r>
          </a:p>
          <a:p>
            <a:r>
              <a:rPr lang="en-US" sz="1600" b="1" dirty="0">
                <a:latin typeface="SAS Monospace"/>
              </a:rPr>
              <a:t> Training A, But Not Training B</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12  Sue</a:t>
            </a:r>
          </a:p>
          <a:p>
            <a:r>
              <a:rPr lang="en-US" sz="1600" b="1" dirty="0">
                <a:latin typeface="SAS Monospace"/>
              </a:rPr>
              <a:t>              14  Pete</a:t>
            </a:r>
          </a:p>
          <a:p>
            <a:r>
              <a:rPr lang="en-US" sz="1600" b="1" dirty="0">
                <a:latin typeface="SAS Monospace"/>
              </a:rPr>
              <a:t>              16  Sam</a:t>
            </a:r>
          </a:p>
          <a:p>
            <a:r>
              <a:rPr lang="en-US" sz="1600" b="1" dirty="0">
                <a:latin typeface="SAS Monospace"/>
              </a:rPr>
              <a:t>              17  Pat</a:t>
            </a:r>
          </a:p>
          <a:p>
            <a:r>
              <a:rPr lang="en-US" sz="1600" b="1" dirty="0">
                <a:latin typeface="SAS Monospace"/>
              </a:rPr>
              <a:t>              18  Kim</a:t>
            </a:r>
          </a:p>
          <a:p>
            <a:r>
              <a:rPr lang="en-US" sz="1600" b="1" dirty="0">
                <a:latin typeface="SAS Monospace"/>
              </a:rPr>
              <a:t>              20  Mary</a:t>
            </a:r>
          </a:p>
          <a:p>
            <a:r>
              <a:rPr lang="en-US" sz="1600" b="1" dirty="0">
                <a:latin typeface="SAS Monospace"/>
              </a:rPr>
              <a:t>              21  Chris</a:t>
            </a:r>
          </a:p>
          <a:p>
            <a:r>
              <a:rPr lang="en-US" sz="1600" b="1" dirty="0">
                <a:latin typeface="SAS Monospace"/>
              </a:rPr>
              <a:t>              91  Rand</a:t>
            </a:r>
          </a:p>
        </p:txBody>
      </p:sp>
    </p:spTree>
    <p:custDataLst>
      <p:tags r:id="rId1"/>
    </p:custDataLst>
    <p:extLst>
      <p:ext uri="{BB962C8B-B14F-4D97-AF65-F5344CB8AC3E}">
        <p14:creationId xmlns:p14="http://schemas.microsoft.com/office/powerpoint/2010/main" val="2732685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Behavior of EXCEPT Operator with Modifiers</a:t>
            </a:r>
          </a:p>
        </p:txBody>
      </p:sp>
      <p:sp>
        <p:nvSpPr>
          <p:cNvPr id="4" name="Content Placeholder 3"/>
          <p:cNvSpPr>
            <a:spLocks noGrp="1"/>
          </p:cNvSpPr>
          <p:nvPr>
            <p:ph idx="1"/>
          </p:nvPr>
        </p:nvSpPr>
        <p:spPr>
          <a:xfrm>
            <a:off x="685799" y="1074738"/>
            <a:ext cx="7950201" cy="4264025"/>
          </a:xfrm>
        </p:spPr>
        <p:txBody>
          <a:bodyPr/>
          <a:lstStyle/>
          <a:p>
            <a:pPr>
              <a:spcBef>
                <a:spcPct val="50000"/>
              </a:spcBef>
              <a:spcAft>
                <a:spcPct val="0"/>
              </a:spcAft>
            </a:pPr>
            <a:r>
              <a:rPr lang="en-US" b="1" dirty="0">
                <a:solidFill>
                  <a:srgbClr val="000000"/>
                </a:solidFill>
              </a:rPr>
              <a:t>Rows with the ALL modifier</a:t>
            </a:r>
          </a:p>
          <a:p>
            <a:pPr lvl="1" indent="-285750">
              <a:spcBef>
                <a:spcPct val="50000"/>
              </a:spcBef>
            </a:pPr>
            <a:r>
              <a:rPr lang="en-US" dirty="0"/>
              <a:t>Duplicate rows are </a:t>
            </a:r>
            <a:r>
              <a:rPr lang="en-US" b="1" i="1" dirty="0"/>
              <a:t>not</a:t>
            </a:r>
            <a:r>
              <a:rPr lang="en-US" dirty="0"/>
              <a:t> removed from the intermediate result sets.</a:t>
            </a:r>
          </a:p>
          <a:p>
            <a:pPr lvl="1" indent="-285750">
              <a:spcBef>
                <a:spcPct val="50000"/>
              </a:spcBef>
            </a:pPr>
            <a:r>
              <a:rPr lang="en-US" dirty="0"/>
              <a:t>Rows from the first intermediate result set that are not in the second intermediate result set are selected.</a:t>
            </a:r>
          </a:p>
          <a:p>
            <a:pPr>
              <a:spcBef>
                <a:spcPct val="50000"/>
              </a:spcBef>
            </a:pPr>
            <a:r>
              <a:rPr lang="en-US" b="1" dirty="0"/>
              <a:t>Columns with the CORR modifier</a:t>
            </a:r>
          </a:p>
          <a:p>
            <a:pPr lvl="1">
              <a:spcBef>
                <a:spcPct val="50000"/>
              </a:spcBef>
            </a:pPr>
            <a:r>
              <a:rPr lang="en-US" dirty="0"/>
              <a:t>Columns are matched by name and non-matching columns are removed from the intermediate result sets.</a:t>
            </a:r>
          </a:p>
        </p:txBody>
      </p:sp>
    </p:spTree>
    <p:extLst>
      <p:ext uri="{BB962C8B-B14F-4D97-AF65-F5344CB8AC3E}">
        <p14:creationId xmlns:p14="http://schemas.microsoft.com/office/powerpoint/2010/main" val="1337460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Using a Set Operator in an In-Line View</a:t>
            </a:r>
          </a:p>
        </p:txBody>
      </p:sp>
      <p:sp>
        <p:nvSpPr>
          <p:cNvPr id="50179" name="Rectangle 3"/>
          <p:cNvSpPr>
            <a:spLocks noGrp="1" noChangeArrowheads="1"/>
          </p:cNvSpPr>
          <p:nvPr>
            <p:ph idx="1"/>
          </p:nvPr>
        </p:nvSpPr>
        <p:spPr>
          <a:xfrm>
            <a:off x="685800" y="1068388"/>
            <a:ext cx="7848600" cy="4591267"/>
          </a:xfrm>
        </p:spPr>
        <p:txBody>
          <a:bodyPr/>
          <a:lstStyle/>
          <a:p>
            <a:pPr marL="0" indent="0"/>
            <a:r>
              <a:rPr lang="en-US" dirty="0"/>
              <a:t>The previous query can easily become an in-line view used to determine how many employees that have completed training A have not completed training B.</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r>
              <a:rPr lang="en-US" dirty="0"/>
              <a:t>PROC SQL Output</a:t>
            </a:r>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dirty="0"/>
          </a:p>
          <a:p>
            <a:pPr marL="0" indent="0"/>
            <a:endParaRPr lang="en-US" sz="1000" dirty="0"/>
          </a:p>
        </p:txBody>
      </p:sp>
      <p:sp>
        <p:nvSpPr>
          <p:cNvPr id="50181" name="Text Box 6"/>
          <p:cNvSpPr txBox="1">
            <a:spLocks noChangeArrowheads="1"/>
          </p:cNvSpPr>
          <p:nvPr/>
        </p:nvSpPr>
        <p:spPr bwMode="auto">
          <a:xfrm>
            <a:off x="795335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s106d08</a:t>
            </a:r>
          </a:p>
        </p:txBody>
      </p:sp>
      <p:sp>
        <p:nvSpPr>
          <p:cNvPr id="50183" name="Rectangle 11"/>
          <p:cNvSpPr>
            <a:spLocks noChangeArrowheads="1"/>
          </p:cNvSpPr>
          <p:nvPr>
            <p:custDataLst>
              <p:tags r:id="rId2"/>
            </p:custDataLst>
          </p:nvPr>
        </p:nvSpPr>
        <p:spPr bwMode="auto">
          <a:xfrm>
            <a:off x="2603500" y="3425825"/>
            <a:ext cx="1708150" cy="309563"/>
          </a:xfrm>
          <a:prstGeom prst="rect">
            <a:avLst/>
          </a:prstGeom>
          <a:solidFill>
            <a:srgbClr val="99CCFF">
              <a:alpha val="50195"/>
            </a:srgbClr>
          </a:solidFill>
          <a:ln>
            <a:noFill/>
          </a:ln>
          <a:extLs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nchor="ctr"/>
          <a:lstStyle/>
          <a:p>
            <a:pPr eaLnBrk="0" hangingPunct="0"/>
            <a:endParaRPr lang="en-US" dirty="0"/>
          </a:p>
        </p:txBody>
      </p:sp>
      <p:sp>
        <p:nvSpPr>
          <p:cNvPr id="9" name="TextBox 8"/>
          <p:cNvSpPr txBox="1"/>
          <p:nvPr/>
        </p:nvSpPr>
        <p:spPr>
          <a:xfrm>
            <a:off x="695425" y="2230635"/>
            <a:ext cx="773288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count(ID) as Count</a:t>
            </a:r>
          </a:p>
          <a:p>
            <a:pPr>
              <a:lnSpc>
                <a:spcPct val="85000"/>
              </a:lnSpc>
            </a:pPr>
            <a:r>
              <a:rPr lang="en-US" b="1" dirty="0">
                <a:latin typeface="Courier New"/>
              </a:rPr>
              <a:t>   from (select ID, Name from train_a</a:t>
            </a:r>
          </a:p>
          <a:p>
            <a:pPr>
              <a:lnSpc>
                <a:spcPct val="85000"/>
              </a:lnSpc>
            </a:pPr>
            <a:r>
              <a:rPr lang="en-US" b="1" dirty="0">
                <a:latin typeface="Courier New"/>
              </a:rPr>
              <a:t>         except</a:t>
            </a:r>
          </a:p>
          <a:p>
            <a:pPr>
              <a:lnSpc>
                <a:spcPct val="85000"/>
              </a:lnSpc>
            </a:pPr>
            <a:r>
              <a:rPr lang="en-US" b="1" dirty="0">
                <a:latin typeface="Courier New"/>
              </a:rPr>
              <a:t>         select ID, Name from train_b</a:t>
            </a:r>
          </a:p>
          <a:p>
            <a:pPr>
              <a:lnSpc>
                <a:spcPct val="85000"/>
              </a:lnSpc>
            </a:pPr>
            <a:r>
              <a:rPr lang="en-US" b="1" dirty="0">
                <a:latin typeface="Courier New"/>
              </a:rPr>
              <a:t>            </a:t>
            </a:r>
            <a:r>
              <a:rPr lang="en-US" b="1">
                <a:latin typeface="Courier New"/>
              </a:rPr>
              <a:t>where Edate </a:t>
            </a:r>
            <a:r>
              <a:rPr lang="en-US" b="1" dirty="0">
                <a:latin typeface="Courier New"/>
              </a:rPr>
              <a:t>is not missing);</a:t>
            </a:r>
          </a:p>
          <a:p>
            <a:pPr>
              <a:lnSpc>
                <a:spcPct val="85000"/>
              </a:lnSpc>
            </a:pPr>
            <a:r>
              <a:rPr lang="en-US" b="1" dirty="0">
                <a:latin typeface="Courier New"/>
              </a:rPr>
              <a:t>quit;</a:t>
            </a:r>
          </a:p>
        </p:txBody>
      </p:sp>
      <p:sp>
        <p:nvSpPr>
          <p:cNvPr id="3" name="TextBox 2"/>
          <p:cNvSpPr txBox="1"/>
          <p:nvPr/>
        </p:nvSpPr>
        <p:spPr>
          <a:xfrm>
            <a:off x="695423" y="5186844"/>
            <a:ext cx="3303819" cy="918200"/>
          </a:xfrm>
          <a:prstGeom prst="rect">
            <a:avLst/>
          </a:prstGeom>
          <a:solidFill>
            <a:srgbClr val="FFFFFF"/>
          </a:solidFill>
          <a:ln w="38100" cmpd="sng">
            <a:solidFill>
              <a:schemeClr val="tx2"/>
            </a:solidFill>
          </a:ln>
        </p:spPr>
        <p:txBody>
          <a:bodyPr vert="horz" wrap="square" lIns="88900" tIns="88900" rIns="88900" bIns="88900" rtlCol="0">
            <a:spAutoFit/>
          </a:bodyPr>
          <a:lstStyle/>
          <a:p>
            <a:r>
              <a:rPr lang="en-US" sz="1600" b="1" dirty="0">
                <a:latin typeface="SAS Monospace"/>
              </a:rPr>
              <a:t>             Count</a:t>
            </a:r>
          </a:p>
          <a:p>
            <a:r>
              <a:rPr lang="en-US" sz="1600" b="1" dirty="0">
                <a:latin typeface="SAS Monospace"/>
              </a:rPr>
              <a:t>          ƒƒƒƒƒƒƒƒ</a:t>
            </a:r>
          </a:p>
          <a:p>
            <a:r>
              <a:rPr lang="en-US" sz="1600" b="1" dirty="0">
                <a:latin typeface="SAS Monospace"/>
              </a:rPr>
              <a:t>                 8</a:t>
            </a:r>
          </a:p>
        </p:txBody>
      </p:sp>
    </p:spTree>
    <p:custDataLst>
      <p:tags r:id="rId1"/>
    </p:custDataLst>
    <p:extLst>
      <p:ext uri="{BB962C8B-B14F-4D97-AF65-F5344CB8AC3E}">
        <p14:creationId xmlns:p14="http://schemas.microsoft.com/office/powerpoint/2010/main" val="2396293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dirty="0"/>
              <a:t>Setup for the Poll</a:t>
            </a:r>
          </a:p>
        </p:txBody>
      </p:sp>
      <p:sp>
        <p:nvSpPr>
          <p:cNvPr id="2051" name="Rectangle 5"/>
          <p:cNvSpPr>
            <a:spLocks noGrp="1" noChangeArrowheads="1"/>
          </p:cNvSpPr>
          <p:nvPr>
            <p:ph idx="1"/>
          </p:nvPr>
        </p:nvSpPr>
        <p:spPr/>
        <p:txBody>
          <a:bodyPr/>
          <a:lstStyle/>
          <a:p>
            <a:pPr>
              <a:defRPr/>
            </a:pPr>
            <a:r>
              <a:rPr lang="en-US" dirty="0"/>
              <a:t>View the PROC SQL code below and respond </a:t>
            </a:r>
            <a:br>
              <a:rPr lang="en-US" dirty="0"/>
            </a:br>
            <a:r>
              <a:rPr lang="en-US" dirty="0"/>
              <a:t>to the following True/False statement: Adding </a:t>
            </a:r>
            <a:br>
              <a:rPr lang="en-US" dirty="0"/>
            </a:br>
            <a:r>
              <a:rPr lang="en-US" dirty="0"/>
              <a:t>the CORR keyword to this code will change </a:t>
            </a:r>
            <a:br>
              <a:rPr lang="en-US" dirty="0"/>
            </a:br>
            <a:r>
              <a:rPr lang="en-US" dirty="0"/>
              <a:t>the results.</a:t>
            </a:r>
            <a:endParaRPr lang="en-US" sz="800" b="1"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endParaRPr lang="en-US" dirty="0"/>
          </a:p>
        </p:txBody>
      </p:sp>
      <p:sp>
        <p:nvSpPr>
          <p:cNvPr id="4" name="TextBox 3"/>
          <p:cNvSpPr txBox="1"/>
          <p:nvPr/>
        </p:nvSpPr>
        <p:spPr>
          <a:xfrm>
            <a:off x="695425" y="2590693"/>
            <a:ext cx="5705088" cy="1763047"/>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ID, Name from train_a</a:t>
            </a:r>
          </a:p>
          <a:p>
            <a:pPr>
              <a:lnSpc>
                <a:spcPct val="85000"/>
              </a:lnSpc>
            </a:pPr>
            <a:r>
              <a:rPr lang="en-US" b="1" dirty="0">
                <a:latin typeface="Courier New"/>
              </a:rPr>
              <a:t>except</a:t>
            </a:r>
          </a:p>
          <a:p>
            <a:pPr>
              <a:lnSpc>
                <a:spcPct val="85000"/>
              </a:lnSpc>
            </a:pPr>
            <a:r>
              <a:rPr lang="en-US" b="1" dirty="0">
                <a:latin typeface="Courier New"/>
              </a:rPr>
              <a:t>select ID, Name from train_b;</a:t>
            </a:r>
          </a:p>
          <a:p>
            <a:pPr>
              <a:lnSpc>
                <a:spcPct val="85000"/>
              </a:lnSpc>
            </a:pPr>
            <a:r>
              <a:rPr lang="en-US" b="1" dirty="0">
                <a:latin typeface="Courier New"/>
              </a:rPr>
              <a:t>quit;</a:t>
            </a:r>
          </a:p>
        </p:txBody>
      </p:sp>
      <p:graphicFrame>
        <p:nvGraphicFramePr>
          <p:cNvPr id="6" name="Table 5"/>
          <p:cNvGraphicFramePr>
            <a:graphicFrameLocks noGrp="1"/>
          </p:cNvGraphicFramePr>
          <p:nvPr>
            <p:extLst>
              <p:ext uri="{D42A27DB-BD31-4B8C-83A1-F6EECF244321}">
                <p14:modId xmlns:p14="http://schemas.microsoft.com/office/powerpoint/2010/main" val="1763036508"/>
              </p:ext>
            </p:extLst>
          </p:nvPr>
        </p:nvGraphicFramePr>
        <p:xfrm>
          <a:off x="695425" y="4572709"/>
          <a:ext cx="3194691" cy="1750060"/>
        </p:xfrm>
        <a:graphic>
          <a:graphicData uri="http://schemas.openxmlformats.org/drawingml/2006/table">
            <a:tbl>
              <a:tblPr firstRow="1" bandRow="1">
                <a:tableStyleId>{5C22544A-7EE6-4342-B048-85BDC9FD1C3A}</a:tableStyleId>
              </a:tblPr>
              <a:tblGrid>
                <a:gridCol w="605155">
                  <a:extLst>
                    <a:ext uri="{9D8B030D-6E8A-4147-A177-3AD203B41FA5}">
                      <a16:colId xmlns:a16="http://schemas.microsoft.com/office/drawing/2014/main" val="20000"/>
                    </a:ext>
                  </a:extLst>
                </a:gridCol>
                <a:gridCol w="944880">
                  <a:extLst>
                    <a:ext uri="{9D8B030D-6E8A-4147-A177-3AD203B41FA5}">
                      <a16:colId xmlns:a16="http://schemas.microsoft.com/office/drawing/2014/main" val="20001"/>
                    </a:ext>
                  </a:extLst>
                </a:gridCol>
                <a:gridCol w="1644656">
                  <a:extLst>
                    <a:ext uri="{9D8B030D-6E8A-4147-A177-3AD203B41FA5}">
                      <a16:colId xmlns:a16="http://schemas.microsoft.com/office/drawing/2014/main" val="20002"/>
                    </a:ext>
                  </a:extLst>
                </a:gridCol>
              </a:tblGrid>
              <a:tr h="346075">
                <a:tc gridSpan="3">
                  <a:txBody>
                    <a:bodyPr/>
                    <a:lstStyle/>
                    <a:p>
                      <a:pPr algn="l"/>
                      <a:r>
                        <a:rPr lang="en-US" sz="2400" b="0" i="0" dirty="0">
                          <a:solidFill>
                            <a:srgbClr val="000000"/>
                          </a:solidFill>
                          <a:latin typeface="Arial"/>
                        </a:rPr>
                        <a:t>Partial</a:t>
                      </a:r>
                      <a:r>
                        <a:rPr lang="en-US" sz="2400" b="1" i="0" dirty="0">
                          <a:solidFill>
                            <a:srgbClr val="000000"/>
                          </a:solidFill>
                          <a:latin typeface="Arial"/>
                        </a:rPr>
                        <a:t> train_a</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r"/>
                      <a:r>
                        <a:rPr lang="en-US" sz="12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l"/>
                      <a:r>
                        <a:rPr lang="en-US" sz="1200" b="1" i="0" dirty="0">
                          <a:solidFill>
                            <a:srgbClr val="000000"/>
                          </a:solidFill>
                          <a:latin typeface="Arial"/>
                        </a:rPr>
                        <a:t>Name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DF78"/>
                    </a:solidFill>
                  </a:tcPr>
                </a:tc>
                <a:tc>
                  <a:txBody>
                    <a:bodyPr/>
                    <a:lstStyle/>
                    <a:p>
                      <a:pPr algn="r"/>
                      <a:r>
                        <a:rPr lang="en-US" sz="1200" b="1" i="0" dirty="0">
                          <a:solidFill>
                            <a:srgbClr val="000000"/>
                          </a:solidFill>
                          <a:latin typeface="Arial"/>
                        </a:rPr>
                        <a:t> 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r"/>
                      <a:r>
                        <a:rPr lang="en-US" sz="12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1200" b="0" i="0" dirty="0">
                          <a:solidFill>
                            <a:srgbClr val="000000"/>
                          </a:solidFill>
                          <a:latin typeface="Arial"/>
                        </a:rPr>
                        <a:t>Bob</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Arial"/>
                        </a:rPr>
                        <a:t>15JUN2012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r"/>
                      <a:r>
                        <a:rPr lang="en-US" sz="1200" b="0" i="0" dirty="0">
                          <a:solidFill>
                            <a:srgbClr val="000000"/>
                          </a:solidFill>
                          <a:latin typeface="Arial"/>
                        </a:rPr>
                        <a:t>16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1200" b="0" i="0" dirty="0">
                          <a:solidFill>
                            <a:srgbClr val="000000"/>
                          </a:solidFill>
                          <a:latin typeface="Arial"/>
                        </a:rPr>
                        <a:t>Sam</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Arial"/>
                        </a:rPr>
                        <a:t>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r"/>
                      <a:r>
                        <a:rPr lang="en-US" sz="1200" b="0" i="0" dirty="0">
                          <a:solidFill>
                            <a:srgbClr val="000000"/>
                          </a:solidFill>
                          <a:latin typeface="Arial"/>
                        </a:rPr>
                        <a:t>14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1200" b="0" i="0" dirty="0">
                          <a:solidFill>
                            <a:srgbClr val="000000"/>
                          </a:solidFill>
                          <a:latin typeface="Arial"/>
                        </a:rPr>
                        <a:t>Pete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mn-lt"/>
                        </a:rPr>
                        <a:t>21JUN2012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6508648"/>
              </p:ext>
            </p:extLst>
          </p:nvPr>
        </p:nvGraphicFramePr>
        <p:xfrm>
          <a:off x="4740675" y="4520573"/>
          <a:ext cx="3684236" cy="2096135"/>
        </p:xfrm>
        <a:graphic>
          <a:graphicData uri="http://schemas.openxmlformats.org/drawingml/2006/table">
            <a:tbl>
              <a:tblPr firstRow="1" bandRow="1">
                <a:tableStyleId>{5C22544A-7EE6-4342-B048-85BDC9FD1C3A}</a:tableStyleId>
              </a:tblPr>
              <a:tblGrid>
                <a:gridCol w="600757">
                  <a:extLst>
                    <a:ext uri="{9D8B030D-6E8A-4147-A177-3AD203B41FA5}">
                      <a16:colId xmlns:a16="http://schemas.microsoft.com/office/drawing/2014/main" val="20000"/>
                    </a:ext>
                  </a:extLst>
                </a:gridCol>
                <a:gridCol w="535552">
                  <a:extLst>
                    <a:ext uri="{9D8B030D-6E8A-4147-A177-3AD203B41FA5}">
                      <a16:colId xmlns:a16="http://schemas.microsoft.com/office/drawing/2014/main" val="20001"/>
                    </a:ext>
                  </a:extLst>
                </a:gridCol>
                <a:gridCol w="1269452">
                  <a:extLst>
                    <a:ext uri="{9D8B030D-6E8A-4147-A177-3AD203B41FA5}">
                      <a16:colId xmlns:a16="http://schemas.microsoft.com/office/drawing/2014/main" val="20002"/>
                    </a:ext>
                  </a:extLst>
                </a:gridCol>
                <a:gridCol w="1278475">
                  <a:extLst>
                    <a:ext uri="{9D8B030D-6E8A-4147-A177-3AD203B41FA5}">
                      <a16:colId xmlns:a16="http://schemas.microsoft.com/office/drawing/2014/main" val="20003"/>
                    </a:ext>
                  </a:extLst>
                </a:gridCol>
              </a:tblGrid>
              <a:tr h="346075">
                <a:tc gridSpan="4">
                  <a:txBody>
                    <a:bodyPr/>
                    <a:lstStyle/>
                    <a:p>
                      <a:pPr algn="l"/>
                      <a:r>
                        <a:rPr lang="en-US" sz="2400" b="0" i="0" dirty="0">
                          <a:solidFill>
                            <a:srgbClr val="000000"/>
                          </a:solidFill>
                          <a:latin typeface="Arial"/>
                        </a:rPr>
                        <a:t>Partial </a:t>
                      </a:r>
                      <a:r>
                        <a:rPr lang="en-US" sz="2400" b="1" i="0" dirty="0">
                          <a:solidFill>
                            <a:srgbClr val="000000"/>
                          </a:solidFill>
                          <a:latin typeface="Arial"/>
                        </a:rPr>
                        <a:t>train_b</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l"/>
                      <a:r>
                        <a:rPr lang="en-US" sz="1200" b="1" i="0" dirty="0">
                          <a:solidFill>
                            <a:srgbClr val="000000"/>
                          </a:solidFill>
                          <a:latin typeface="+mn-lt"/>
                        </a:rPr>
                        <a:t>Name</a:t>
                      </a:r>
                      <a:endParaRPr lang="en-US" sz="1200" b="1" i="0" dirty="0">
                        <a:solidFill>
                          <a:srgbClr val="000000"/>
                        </a:solidFill>
                        <a:latin typeface="Arial"/>
                      </a:endParaRP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12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1200" b="1" i="0" dirty="0">
                          <a:solidFill>
                            <a:srgbClr val="000000"/>
                          </a:solidFill>
                          <a:latin typeface="Arial"/>
                        </a:rPr>
                        <a:t>SDate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1200" b="1" i="0" dirty="0">
                          <a:solidFill>
                            <a:srgbClr val="000000"/>
                          </a:solidFill>
                          <a:latin typeface="Arial"/>
                        </a:rPr>
                        <a:t>EDate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l"/>
                      <a:r>
                        <a:rPr lang="en-US" sz="1200" b="0" i="0" dirty="0">
                          <a:solidFill>
                            <a:srgbClr val="000000"/>
                          </a:solidFill>
                          <a:latin typeface="Arial"/>
                        </a:rPr>
                        <a:t>Bob</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9JUL2012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mn-lt"/>
                        </a:rPr>
                        <a:t>13JUL2012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l"/>
                      <a:r>
                        <a:rPr lang="en-US" sz="1200" b="0" i="0" dirty="0">
                          <a:solidFill>
                            <a:srgbClr val="000000"/>
                          </a:solidFill>
                          <a:latin typeface="Arial"/>
                        </a:rPr>
                        <a:t>Pam</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mn-lt"/>
                        </a:rPr>
                        <a:t>25JUL2012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mn-lt"/>
                        </a:rPr>
                        <a:t>27JUL2012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l"/>
                      <a:r>
                        <a:rPr lang="en-US" sz="1200" b="0" i="0" dirty="0">
                          <a:solidFill>
                            <a:srgbClr val="000000"/>
                          </a:solidFill>
                          <a:latin typeface="+mn-lt"/>
                        </a:rPr>
                        <a:t>Kyle</a:t>
                      </a:r>
                      <a:endParaRPr lang="en-US" sz="1200" b="0" i="0" dirty="0">
                        <a:solidFill>
                          <a:srgbClr val="000000"/>
                        </a:solidFill>
                        <a:latin typeface="Arial"/>
                      </a:endParaRP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Arial"/>
                        </a:rPr>
                        <a:t>19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mn-lt"/>
                        </a:rPr>
                        <a:t>12JUL2012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1200" b="0" i="0" dirty="0">
                          <a:solidFill>
                            <a:srgbClr val="000000"/>
                          </a:solidFill>
                          <a:latin typeface="+mn-lt"/>
                        </a:rPr>
                        <a:t>20JUL2012</a:t>
                      </a:r>
                      <a:r>
                        <a:rPr lang="en-US" sz="12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extLst>
                  <a:ext uri="{0D108BD9-81ED-4DB2-BD59-A6C34878D82A}">
                    <a16:rowId xmlns:a16="http://schemas.microsoft.com/office/drawing/2014/main" val="10004"/>
                  </a:ext>
                </a:extLst>
              </a:tr>
              <a:tr h="346075">
                <a:tc>
                  <a:txBody>
                    <a:bodyPr/>
                    <a:lstStyle/>
                    <a:p>
                      <a:pPr algn="l"/>
                      <a:r>
                        <a:rPr lang="en-US" sz="1200" b="0" i="0" dirty="0">
                          <a:solidFill>
                            <a:srgbClr val="000000"/>
                          </a:solidFill>
                          <a:latin typeface="Arial"/>
                        </a:rPr>
                        <a:t>Chris</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21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29JUL2012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1200" b="0" i="0" dirty="0">
                          <a:solidFill>
                            <a:srgbClr val="000000"/>
                          </a:solidFill>
                          <a:latin typeface="Arial"/>
                        </a:rPr>
                        <a:t>.</a:t>
                      </a: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t>6.05 Poll</a:t>
            </a:r>
            <a:endParaRPr lang="en-US" dirty="0"/>
          </a:p>
        </p:txBody>
      </p:sp>
      <p:sp>
        <p:nvSpPr>
          <p:cNvPr id="2051" name="Rectangle 5"/>
          <p:cNvSpPr>
            <a:spLocks noGrp="1" noChangeArrowheads="1"/>
          </p:cNvSpPr>
          <p:nvPr>
            <p:ph idx="1"/>
          </p:nvPr>
        </p:nvSpPr>
        <p:spPr/>
        <p:txBody>
          <a:bodyPr/>
          <a:lstStyle/>
          <a:p>
            <a:pPr>
              <a:defRPr/>
            </a:pPr>
            <a:r>
              <a:rPr lang="en-US" dirty="0"/>
              <a:t>Adding the CORR keyword to this code will change </a:t>
            </a:r>
            <a:br>
              <a:rPr lang="en-US" dirty="0"/>
            </a:br>
            <a:r>
              <a:rPr lang="en-US" dirty="0"/>
              <a:t>the results.</a:t>
            </a:r>
          </a:p>
          <a:p>
            <a:pPr marL="0" indent="0"/>
            <a:endParaRPr lang="en-US" sz="800" dirty="0"/>
          </a:p>
          <a:p>
            <a:pPr marL="0" indent="0"/>
            <a:r>
              <a:rPr lang="en-US" dirty="0">
                <a:sym typeface="Wingdings" pitchFamily="2" charset="2"/>
              </a:rPr>
              <a:t>  </a:t>
            </a:r>
            <a:r>
              <a:rPr lang="en-US" dirty="0"/>
              <a:t>True	</a:t>
            </a:r>
          </a:p>
          <a:p>
            <a:pPr marL="0" indent="0"/>
            <a:r>
              <a:rPr lang="en-US" dirty="0">
                <a:sym typeface="Wingdings" pitchFamily="2" charset="2"/>
              </a:rPr>
              <a:t></a:t>
            </a:r>
            <a:r>
              <a:rPr lang="en-US" dirty="0"/>
              <a:t>  False</a:t>
            </a:r>
          </a:p>
          <a:p>
            <a:pPr marL="0" indent="0"/>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r>
              <a:rPr lang="en-US"/>
              <a:t>6.05 Poll </a:t>
            </a:r>
            <a:r>
              <a:rPr lang="en-US" dirty="0"/>
              <a:t>– Correct Answer </a:t>
            </a:r>
          </a:p>
        </p:txBody>
      </p:sp>
      <p:sp>
        <p:nvSpPr>
          <p:cNvPr id="2051" name="Rectangle 5"/>
          <p:cNvSpPr>
            <a:spLocks noGrp="1" noChangeArrowheads="1"/>
          </p:cNvSpPr>
          <p:nvPr>
            <p:ph idx="1"/>
          </p:nvPr>
        </p:nvSpPr>
        <p:spPr/>
        <p:txBody>
          <a:bodyPr/>
          <a:lstStyle/>
          <a:p>
            <a:pPr>
              <a:defRPr/>
            </a:pPr>
            <a:r>
              <a:rPr lang="en-US" dirty="0"/>
              <a:t>Adding the CORR keyword to this code will change </a:t>
            </a:r>
            <a:br>
              <a:rPr lang="en-US" dirty="0"/>
            </a:br>
            <a:r>
              <a:rPr lang="en-US" dirty="0"/>
              <a:t>the result.</a:t>
            </a:r>
          </a:p>
          <a:p>
            <a:pPr marL="0" indent="0"/>
            <a:endParaRPr lang="en-US" sz="800" dirty="0"/>
          </a:p>
          <a:p>
            <a:pPr marL="0" indent="0"/>
            <a:r>
              <a:rPr lang="en-US" dirty="0">
                <a:sym typeface="Wingdings" pitchFamily="2" charset="2"/>
              </a:rPr>
              <a:t>  </a:t>
            </a:r>
            <a:r>
              <a:rPr lang="en-US" dirty="0"/>
              <a:t>True	</a:t>
            </a:r>
          </a:p>
          <a:p>
            <a:pPr marL="0" indent="0"/>
            <a:r>
              <a:rPr lang="en-US" dirty="0">
                <a:sym typeface="Wingdings" pitchFamily="2" charset="2"/>
              </a:rPr>
              <a:t></a:t>
            </a:r>
            <a:r>
              <a:rPr lang="en-US" dirty="0"/>
              <a:t>  False</a:t>
            </a:r>
          </a:p>
          <a:p>
            <a:pPr marL="0" indent="0"/>
            <a:endParaRPr lang="en-US" dirty="0"/>
          </a:p>
          <a:p>
            <a:pPr marL="0" indent="0"/>
            <a:r>
              <a:rPr lang="en-US" b="1" dirty="0"/>
              <a:t>The columns in the two intermediate result sets </a:t>
            </a:r>
            <a:br>
              <a:rPr lang="en-US" b="1" dirty="0"/>
            </a:br>
            <a:r>
              <a:rPr lang="en-US" b="1" dirty="0"/>
              <a:t>are determined by the individual queries. They </a:t>
            </a:r>
            <a:br>
              <a:rPr lang="en-US" b="1" dirty="0"/>
            </a:br>
            <a:r>
              <a:rPr lang="en-US" b="1" dirty="0"/>
              <a:t>are the same in both intermediate result sets, </a:t>
            </a:r>
            <a:br>
              <a:rPr lang="en-US" b="1" dirty="0"/>
            </a:br>
            <a:r>
              <a:rPr lang="en-US" b="1" dirty="0"/>
              <a:t>so the CORR modifier will not change the result.</a:t>
            </a:r>
          </a:p>
        </p:txBody>
      </p:sp>
      <p:sp>
        <p:nvSpPr>
          <p:cNvPr id="4" name="Oval 3"/>
          <p:cNvSpPr/>
          <p:nvPr/>
        </p:nvSpPr>
        <p:spPr bwMode="auto">
          <a:xfrm>
            <a:off x="594130" y="2374318"/>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dirty="0">
                <a:solidFill>
                  <a:srgbClr val="000000"/>
                </a:solidFill>
              </a:rPr>
              <a:t> </a:t>
            </a:r>
          </a:p>
        </p:txBody>
      </p:sp>
    </p:spTree>
    <p:custDataLst>
      <p:tags r:id="rId1"/>
    </p:custDataLst>
    <p:extLst>
      <p:ext uri="{BB962C8B-B14F-4D97-AF65-F5344CB8AC3E}">
        <p14:creationId xmlns:p14="http://schemas.microsoft.com/office/powerpoint/2010/main" val="1865430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Discussion – Answer </a:t>
            </a:r>
          </a:p>
        </p:txBody>
      </p:sp>
      <p:sp>
        <p:nvSpPr>
          <p:cNvPr id="7171" name="Content Placeholder 2"/>
          <p:cNvSpPr>
            <a:spLocks noGrp="1"/>
          </p:cNvSpPr>
          <p:nvPr>
            <p:ph idx="1"/>
          </p:nvPr>
        </p:nvSpPr>
        <p:spPr>
          <a:xfrm>
            <a:off x="685800" y="1071563"/>
            <a:ext cx="3116655" cy="4267200"/>
          </a:xfrm>
        </p:spPr>
        <p:txBody>
          <a:bodyPr/>
          <a:lstStyle/>
          <a:p>
            <a:r>
              <a:rPr lang="en-US" dirty="0"/>
              <a:t>No, answering each question requires you to use data from both tables.</a:t>
            </a:r>
          </a:p>
          <a:p>
            <a:r>
              <a:rPr lang="en-US" dirty="0"/>
              <a:t>               </a:t>
            </a:r>
          </a:p>
          <a:p>
            <a:r>
              <a:rPr lang="en-US" dirty="0"/>
              <a:t>                   </a:t>
            </a:r>
          </a:p>
          <a:p>
            <a:endParaRPr lang="en-US" dirty="0"/>
          </a:p>
          <a:p>
            <a:endParaRPr lang="en-US" dirty="0"/>
          </a:p>
          <a:p>
            <a:endParaRPr lang="en-US" dirty="0"/>
          </a:p>
          <a:p>
            <a:endParaRPr lang="en-US" dirty="0"/>
          </a:p>
          <a:p>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579977991"/>
              </p:ext>
            </p:extLst>
          </p:nvPr>
        </p:nvGraphicFramePr>
        <p:xfrm>
          <a:off x="340975" y="4528320"/>
          <a:ext cx="3194691" cy="1750060"/>
        </p:xfrm>
        <a:graphic>
          <a:graphicData uri="http://schemas.openxmlformats.org/drawingml/2006/table">
            <a:tbl>
              <a:tblPr firstRow="1" bandRow="1">
                <a:tableStyleId>{5C22544A-7EE6-4342-B048-85BDC9FD1C3A}</a:tableStyleId>
              </a:tblPr>
              <a:tblGrid>
                <a:gridCol w="605155">
                  <a:extLst>
                    <a:ext uri="{9D8B030D-6E8A-4147-A177-3AD203B41FA5}">
                      <a16:colId xmlns:a16="http://schemas.microsoft.com/office/drawing/2014/main" val="20000"/>
                    </a:ext>
                  </a:extLst>
                </a:gridCol>
                <a:gridCol w="944880">
                  <a:extLst>
                    <a:ext uri="{9D8B030D-6E8A-4147-A177-3AD203B41FA5}">
                      <a16:colId xmlns:a16="http://schemas.microsoft.com/office/drawing/2014/main" val="20001"/>
                    </a:ext>
                  </a:extLst>
                </a:gridCol>
                <a:gridCol w="1644656">
                  <a:extLst>
                    <a:ext uri="{9D8B030D-6E8A-4147-A177-3AD203B41FA5}">
                      <a16:colId xmlns:a16="http://schemas.microsoft.com/office/drawing/2014/main" val="20002"/>
                    </a:ext>
                  </a:extLst>
                </a:gridCol>
              </a:tblGrid>
              <a:tr h="346075">
                <a:tc gridSpan="3">
                  <a:txBody>
                    <a:bodyPr/>
                    <a:lstStyle/>
                    <a:p>
                      <a:pPr algn="l"/>
                      <a:r>
                        <a:rPr lang="en-US" sz="2400" b="0" i="0" dirty="0">
                          <a:solidFill>
                            <a:srgbClr val="000000"/>
                          </a:solidFill>
                          <a:latin typeface="Arial"/>
                        </a:rPr>
                        <a:t>Partial</a:t>
                      </a:r>
                      <a:r>
                        <a:rPr lang="en-US" sz="2400" b="1" i="0" dirty="0">
                          <a:solidFill>
                            <a:srgbClr val="000000"/>
                          </a:solidFill>
                          <a:latin typeface="Arial"/>
                        </a:rPr>
                        <a:t> train_a</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l"/>
                      <a:r>
                        <a:rPr lang="en-US" sz="2000" b="1" i="0" dirty="0">
                          <a:solidFill>
                            <a:srgbClr val="000000"/>
                          </a:solidFill>
                          <a:latin typeface="Arial"/>
                        </a:rPr>
                        <a:t>Name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DF78"/>
                    </a:solidFill>
                  </a:tcPr>
                </a:tc>
                <a:tc>
                  <a:txBody>
                    <a:bodyPr/>
                    <a:lstStyle/>
                    <a:p>
                      <a:pPr algn="r"/>
                      <a:r>
                        <a:rPr lang="en-US" sz="2000" b="1" i="0" dirty="0">
                          <a:solidFill>
                            <a:srgbClr val="000000"/>
                          </a:solidFill>
                          <a:latin typeface="Arial"/>
                        </a:rPr>
                        <a:t> 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Bob</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r"/>
                      <a:r>
                        <a:rPr lang="en-US" sz="2000" b="0" i="0" dirty="0">
                          <a:solidFill>
                            <a:srgbClr val="000000"/>
                          </a:solidFill>
                          <a:latin typeface="Arial"/>
                        </a:rPr>
                        <a:t>16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Sam</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5JUN2012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r"/>
                      <a:r>
                        <a:rPr lang="en-US" sz="2000" b="0" i="0" dirty="0">
                          <a:solidFill>
                            <a:srgbClr val="000000"/>
                          </a:solidFill>
                          <a:latin typeface="Arial"/>
                        </a:rPr>
                        <a:t>14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0" i="0" dirty="0">
                          <a:solidFill>
                            <a:srgbClr val="000000"/>
                          </a:solidFill>
                          <a:latin typeface="Arial"/>
                        </a:rPr>
                        <a:t>Pete</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21JUN2012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88416602"/>
              </p:ext>
            </p:extLst>
          </p:nvPr>
        </p:nvGraphicFramePr>
        <p:xfrm>
          <a:off x="3702329" y="4511695"/>
          <a:ext cx="4922519" cy="2096135"/>
        </p:xfrm>
        <a:graphic>
          <a:graphicData uri="http://schemas.openxmlformats.org/drawingml/2006/table">
            <a:tbl>
              <a:tblPr firstRow="1" bandRow="1">
                <a:tableStyleId>{5C22544A-7EE6-4342-B048-85BDC9FD1C3A}</a:tableStyleId>
              </a:tblPr>
              <a:tblGrid>
                <a:gridCol w="1014730">
                  <a:extLst>
                    <a:ext uri="{9D8B030D-6E8A-4147-A177-3AD203B41FA5}">
                      <a16:colId xmlns:a16="http://schemas.microsoft.com/office/drawing/2014/main" val="20000"/>
                    </a:ext>
                  </a:extLst>
                </a:gridCol>
                <a:gridCol w="605155">
                  <a:extLst>
                    <a:ext uri="{9D8B030D-6E8A-4147-A177-3AD203B41FA5}">
                      <a16:colId xmlns:a16="http://schemas.microsoft.com/office/drawing/2014/main" val="20001"/>
                    </a:ext>
                  </a:extLst>
                </a:gridCol>
                <a:gridCol w="1651317">
                  <a:extLst>
                    <a:ext uri="{9D8B030D-6E8A-4147-A177-3AD203B41FA5}">
                      <a16:colId xmlns:a16="http://schemas.microsoft.com/office/drawing/2014/main" val="20002"/>
                    </a:ext>
                  </a:extLst>
                </a:gridCol>
                <a:gridCol w="1651317">
                  <a:extLst>
                    <a:ext uri="{9D8B030D-6E8A-4147-A177-3AD203B41FA5}">
                      <a16:colId xmlns:a16="http://schemas.microsoft.com/office/drawing/2014/main" val="20003"/>
                    </a:ext>
                  </a:extLst>
                </a:gridCol>
              </a:tblGrid>
              <a:tr h="346075">
                <a:tc gridSpan="4">
                  <a:txBody>
                    <a:bodyPr/>
                    <a:lstStyle/>
                    <a:p>
                      <a:pPr algn="l"/>
                      <a:r>
                        <a:rPr lang="en-US" sz="2400" b="0" i="0" dirty="0">
                          <a:solidFill>
                            <a:srgbClr val="000000"/>
                          </a:solidFill>
                          <a:latin typeface="Arial"/>
                        </a:rPr>
                        <a:t>Partial </a:t>
                      </a:r>
                      <a:r>
                        <a:rPr lang="en-US" sz="2400" b="1" i="0" dirty="0">
                          <a:solidFill>
                            <a:srgbClr val="000000"/>
                          </a:solidFill>
                          <a:latin typeface="Arial"/>
                        </a:rPr>
                        <a:t>train_b</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l"/>
                      <a:r>
                        <a:rPr lang="en-US" sz="2000" b="1" i="0" dirty="0">
                          <a:solidFill>
                            <a:srgbClr val="000000"/>
                          </a:solidFill>
                          <a:latin typeface="+mn-lt"/>
                        </a:rPr>
                        <a:t>Name</a:t>
                      </a:r>
                      <a:endParaRPr lang="en-US" sz="2000" b="1" i="0" dirty="0">
                        <a:solidFill>
                          <a:srgbClr val="000000"/>
                        </a:solidFill>
                        <a:latin typeface="Arial"/>
                      </a:endParaRP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ID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SDate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r"/>
                      <a:r>
                        <a:rPr lang="en-US" sz="2000" b="1" i="0" dirty="0">
                          <a:solidFill>
                            <a:srgbClr val="000000"/>
                          </a:solidFill>
                          <a:latin typeface="Arial"/>
                        </a:rPr>
                        <a:t>EDate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l"/>
                      <a:r>
                        <a:rPr lang="en-US" sz="2000" b="0" i="0" dirty="0">
                          <a:solidFill>
                            <a:srgbClr val="000000"/>
                          </a:solidFill>
                          <a:latin typeface="Arial"/>
                        </a:rPr>
                        <a:t>Bob</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11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9JUL2012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13JUL2012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r h="346075">
                <a:tc>
                  <a:txBody>
                    <a:bodyPr/>
                    <a:lstStyle/>
                    <a:p>
                      <a:pPr algn="l"/>
                      <a:r>
                        <a:rPr lang="en-US" sz="2000" b="0" i="0" dirty="0">
                          <a:solidFill>
                            <a:srgbClr val="000000"/>
                          </a:solidFill>
                          <a:latin typeface="Arial"/>
                        </a:rPr>
                        <a:t>Pam</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15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25JUL2012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mn-lt"/>
                        </a:rPr>
                        <a:t>27JUL2012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3"/>
                  </a:ext>
                </a:extLst>
              </a:tr>
              <a:tr h="346075">
                <a:tc>
                  <a:txBody>
                    <a:bodyPr/>
                    <a:lstStyle/>
                    <a:p>
                      <a:pPr algn="l"/>
                      <a:r>
                        <a:rPr lang="en-US" sz="2000" b="0" i="0" dirty="0">
                          <a:solidFill>
                            <a:srgbClr val="000000"/>
                          </a:solidFill>
                          <a:latin typeface="+mn-lt"/>
                        </a:rPr>
                        <a:t>Kyle</a:t>
                      </a:r>
                      <a:endParaRPr lang="en-US" sz="2000" b="0" i="0" dirty="0">
                        <a:solidFill>
                          <a:srgbClr val="000000"/>
                        </a:solidFill>
                        <a:latin typeface="Arial"/>
                      </a:endParaRP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Arial"/>
                        </a:rPr>
                        <a:t>19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12JUL2012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tc>
                  <a:txBody>
                    <a:bodyPr/>
                    <a:lstStyle/>
                    <a:p>
                      <a:pPr algn="r"/>
                      <a:r>
                        <a:rPr lang="en-US" sz="2000" b="0" i="0" dirty="0">
                          <a:solidFill>
                            <a:srgbClr val="000000"/>
                          </a:solidFill>
                          <a:latin typeface="+mn-lt"/>
                        </a:rPr>
                        <a:t>20JUL2012</a:t>
                      </a:r>
                      <a:r>
                        <a:rPr lang="en-US" sz="2000" b="0" i="0" dirty="0">
                          <a:solidFill>
                            <a:srgbClr val="000000"/>
                          </a:solidFill>
                          <a:latin typeface="Arial"/>
                        </a:rPr>
                        <a:t> </a:t>
                      </a:r>
                    </a:p>
                  </a:txBody>
                  <a:tcPr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solidFill>
                      <a:srgbClr val="FFFFE1"/>
                    </a:solidFill>
                  </a:tcPr>
                </a:tc>
                <a:extLst>
                  <a:ext uri="{0D108BD9-81ED-4DB2-BD59-A6C34878D82A}">
                    <a16:rowId xmlns:a16="http://schemas.microsoft.com/office/drawing/2014/main" val="10004"/>
                  </a:ext>
                </a:extLst>
              </a:tr>
              <a:tr h="346075">
                <a:tc>
                  <a:txBody>
                    <a:bodyPr/>
                    <a:lstStyle/>
                    <a:p>
                      <a:pPr algn="l"/>
                      <a:r>
                        <a:rPr lang="en-US" sz="2000" b="0" i="0" dirty="0">
                          <a:solidFill>
                            <a:srgbClr val="000000"/>
                          </a:solidFill>
                          <a:latin typeface="Arial"/>
                        </a:rPr>
                        <a:t>Chris</a:t>
                      </a:r>
                    </a:p>
                  </a:txBody>
                  <a:tcPr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29JUL2012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FFFE1"/>
                    </a:solidFill>
                  </a:tcPr>
                </a:tc>
                <a:tc>
                  <a:txBody>
                    <a:bodyPr/>
                    <a:lstStyle/>
                    <a:p>
                      <a:pPr algn="r"/>
                      <a:r>
                        <a:rPr lang="en-US" sz="2000" b="0" i="0" dirty="0">
                          <a:solidFill>
                            <a:srgbClr val="000000"/>
                          </a:solidFill>
                          <a:latin typeface="Arial"/>
                        </a:rPr>
                        <a:t>.</a:t>
                      </a: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11718436"/>
              </p:ext>
            </p:extLst>
          </p:nvPr>
        </p:nvGraphicFramePr>
        <p:xfrm>
          <a:off x="3947310" y="1141463"/>
          <a:ext cx="4879717" cy="3108960"/>
        </p:xfrm>
        <a:graphic>
          <a:graphicData uri="http://schemas.openxmlformats.org/drawingml/2006/table">
            <a:tbl>
              <a:tblPr firstRow="1" bandRow="1">
                <a:tableStyleId>{5C22544A-7EE6-4342-B048-85BDC9FD1C3A}</a:tableStyleId>
              </a:tblPr>
              <a:tblGrid>
                <a:gridCol w="633742">
                  <a:extLst>
                    <a:ext uri="{9D8B030D-6E8A-4147-A177-3AD203B41FA5}">
                      <a16:colId xmlns:a16="http://schemas.microsoft.com/office/drawing/2014/main" val="20000"/>
                    </a:ext>
                  </a:extLst>
                </a:gridCol>
                <a:gridCol w="4245975">
                  <a:extLst>
                    <a:ext uri="{9D8B030D-6E8A-4147-A177-3AD203B41FA5}">
                      <a16:colId xmlns:a16="http://schemas.microsoft.com/office/drawing/2014/main" val="20001"/>
                    </a:ext>
                  </a:extLst>
                </a:gridCol>
              </a:tblGrid>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Which employees have completed training A or B?</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0"/>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2</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Which employees have completed training </a:t>
                      </a:r>
                      <a:r>
                        <a:rPr lang="en-US" sz="2000"/>
                        <a:t>A </a:t>
                      </a:r>
                      <a:r>
                        <a:rPr lang="en-US" sz="2000" u="none">
                          <a:solidFill>
                            <a:schemeClr val="dk1"/>
                          </a:solidFill>
                        </a:rPr>
                        <a:t>and/or</a:t>
                      </a:r>
                      <a:r>
                        <a:rPr lang="en-US" sz="2000"/>
                        <a:t> </a:t>
                      </a:r>
                      <a:r>
                        <a:rPr lang="en-US" sz="2000" dirty="0"/>
                        <a:t>B, and on what dates?</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1"/>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3</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Which employees have completed training A, but not trainin</a:t>
                      </a:r>
                      <a:r>
                        <a:rPr lang="en-US" sz="2000" baseline="0" dirty="0"/>
                        <a:t>g B?</a:t>
                      </a:r>
                      <a:endParaRPr lang="en-US" sz="20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F2F2F2"/>
                    </a:solidFill>
                  </a:tcPr>
                </a:tc>
                <a:extLst>
                  <a:ext uri="{0D108BD9-81ED-4DB2-BD59-A6C34878D82A}">
                    <a16:rowId xmlns:a16="http://schemas.microsoft.com/office/drawing/2014/main" val="10002"/>
                  </a:ext>
                </a:extLst>
              </a:tr>
              <a:tr h="59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4</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solidFill>
                      <a:srgbClr val="CCCCCC"/>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Which employees have completed both classes?</a:t>
                      </a:r>
                      <a:endParaRPr lang="en-US" sz="2000" dirty="0"/>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solidFill>
                      <a:srgbClr val="CCCC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1401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457200"/>
            <a:ext cx="8077200" cy="685800"/>
          </a:xfrm>
        </p:spPr>
        <p:txBody>
          <a:bodyPr/>
          <a:lstStyle/>
          <a:p>
            <a:r>
              <a:rPr lang="en-US" dirty="0"/>
              <a:t>Flow Diagram: EXCEPT Operator</a:t>
            </a:r>
          </a:p>
        </p:txBody>
      </p:sp>
      <p:cxnSp>
        <p:nvCxnSpPr>
          <p:cNvPr id="26643" name="AutoShape 19"/>
          <p:cNvCxnSpPr>
            <a:cxnSpLocks noChangeShapeType="1"/>
          </p:cNvCxnSpPr>
          <p:nvPr/>
        </p:nvCxnSpPr>
        <p:spPr bwMode="auto">
          <a:xfrm flipH="1">
            <a:off x="2869101" y="3478482"/>
            <a:ext cx="560387" cy="1755775"/>
          </a:xfrm>
          <a:prstGeom prst="bentConnector3">
            <a:avLst>
              <a:gd name="adj1" fmla="val -112750"/>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grpSp>
        <p:nvGrpSpPr>
          <p:cNvPr id="24" name="Group 23"/>
          <p:cNvGrpSpPr/>
          <p:nvPr/>
        </p:nvGrpSpPr>
        <p:grpSpPr>
          <a:xfrm>
            <a:off x="1940458" y="1066800"/>
            <a:ext cx="5257741" cy="5736361"/>
            <a:chOff x="3620619" y="1023938"/>
            <a:chExt cx="5257741" cy="5736361"/>
          </a:xfrm>
        </p:grpSpPr>
        <p:sp>
          <p:nvSpPr>
            <p:cNvPr id="25" name="Text Box 4"/>
            <p:cNvSpPr txBox="1">
              <a:spLocks noChangeArrowheads="1"/>
            </p:cNvSpPr>
            <p:nvPr/>
          </p:nvSpPr>
          <p:spPr bwMode="auto">
            <a:xfrm>
              <a:off x="4039181" y="1023938"/>
              <a:ext cx="1029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t>EXCEPT</a:t>
              </a:r>
            </a:p>
          </p:txBody>
        </p:sp>
        <p:cxnSp>
          <p:nvCxnSpPr>
            <p:cNvPr id="26" name="AutoShape 10"/>
            <p:cNvCxnSpPr>
              <a:cxnSpLocks noChangeShapeType="1"/>
            </p:cNvCxnSpPr>
            <p:nvPr/>
          </p:nvCxnSpPr>
          <p:spPr bwMode="auto">
            <a:xfrm>
              <a:off x="4591862" y="2455863"/>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27" name="Text Box 11"/>
            <p:cNvSpPr txBox="1">
              <a:spLocks noChangeArrowheads="1"/>
            </p:cNvSpPr>
            <p:nvPr/>
          </p:nvSpPr>
          <p:spPr bwMode="auto">
            <a:xfrm>
              <a:off x="4066379" y="2514600"/>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cxnSp>
          <p:nvCxnSpPr>
            <p:cNvPr id="28" name="AutoShape 12"/>
            <p:cNvCxnSpPr>
              <a:cxnSpLocks noChangeShapeType="1"/>
              <a:stCxn id="39" idx="3"/>
              <a:endCxn id="41" idx="0"/>
            </p:cNvCxnSpPr>
            <p:nvPr/>
          </p:nvCxnSpPr>
          <p:spPr bwMode="auto">
            <a:xfrm>
              <a:off x="5106616" y="2106038"/>
              <a:ext cx="2146652" cy="242067"/>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29" name="Line 13"/>
            <p:cNvSpPr>
              <a:spLocks noChangeShapeType="1"/>
            </p:cNvSpPr>
            <p:nvPr/>
          </p:nvSpPr>
          <p:spPr bwMode="auto">
            <a:xfrm flipH="1">
              <a:off x="4600575" y="2727325"/>
              <a:ext cx="104945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30" name="Text Box 14"/>
            <p:cNvSpPr txBox="1">
              <a:spLocks noChangeArrowheads="1"/>
            </p:cNvSpPr>
            <p:nvPr/>
          </p:nvSpPr>
          <p:spPr bwMode="auto">
            <a:xfrm>
              <a:off x="5269808" y="1628775"/>
              <a:ext cx="418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cxnSp>
          <p:nvCxnSpPr>
            <p:cNvPr id="31" name="AutoShape 15"/>
            <p:cNvCxnSpPr>
              <a:cxnSpLocks noChangeShapeType="1"/>
            </p:cNvCxnSpPr>
            <p:nvPr/>
          </p:nvCxnSpPr>
          <p:spPr bwMode="auto">
            <a:xfrm>
              <a:off x="4572406" y="3860228"/>
              <a:ext cx="0" cy="41751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32" name="AutoShape 16"/>
            <p:cNvCxnSpPr>
              <a:cxnSpLocks noChangeShapeType="1"/>
            </p:cNvCxnSpPr>
            <p:nvPr/>
          </p:nvCxnSpPr>
          <p:spPr bwMode="auto">
            <a:xfrm>
              <a:off x="4572406" y="5045075"/>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33" name="Text Box 17"/>
            <p:cNvSpPr txBox="1">
              <a:spLocks noChangeArrowheads="1"/>
            </p:cNvSpPr>
            <p:nvPr/>
          </p:nvSpPr>
          <p:spPr bwMode="auto">
            <a:xfrm>
              <a:off x="3666715" y="6498689"/>
              <a:ext cx="18113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85000"/>
                </a:lnSpc>
              </a:pPr>
              <a:r>
                <a:rPr lang="en-US" sz="2000" dirty="0"/>
                <a:t>Final Result Set</a:t>
              </a:r>
            </a:p>
          </p:txBody>
        </p:sp>
        <p:sp>
          <p:nvSpPr>
            <p:cNvPr id="35" name="Text Box 21"/>
            <p:cNvSpPr txBox="1">
              <a:spLocks noChangeArrowheads="1"/>
            </p:cNvSpPr>
            <p:nvPr/>
          </p:nvSpPr>
          <p:spPr bwMode="auto">
            <a:xfrm>
              <a:off x="5791823" y="4170991"/>
              <a:ext cx="4188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sp>
          <p:nvSpPr>
            <p:cNvPr id="36" name="Line 22"/>
            <p:cNvSpPr>
              <a:spLocks noChangeShapeType="1"/>
            </p:cNvSpPr>
            <p:nvPr/>
          </p:nvSpPr>
          <p:spPr bwMode="auto">
            <a:xfrm>
              <a:off x="4572406" y="1357313"/>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37" name="Text Box 23"/>
            <p:cNvSpPr txBox="1">
              <a:spLocks noChangeArrowheads="1"/>
            </p:cNvSpPr>
            <p:nvPr/>
          </p:nvSpPr>
          <p:spPr bwMode="auto">
            <a:xfrm>
              <a:off x="4033408" y="3937475"/>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sp>
          <p:nvSpPr>
            <p:cNvPr id="38" name="Rectangle 37"/>
            <p:cNvSpPr/>
            <p:nvPr>
              <p:custDataLst>
                <p:tags r:id="rId1"/>
              </p:custDataLst>
            </p:nvPr>
          </p:nvSpPr>
          <p:spPr bwMode="auto">
            <a:xfrm>
              <a:off x="3646488" y="4300846"/>
              <a:ext cx="1889941" cy="705321"/>
            </a:xfrm>
            <a:prstGeom prst="rect">
              <a:avLst/>
            </a:prstGeom>
            <a:gradFill>
              <a:gsLst>
                <a:gs pos="0">
                  <a:srgbClr val="F7C259"/>
                </a:gs>
                <a:gs pos="100000">
                  <a:srgbClr val="FFF566"/>
                </a:gs>
                <a:gs pos="0">
                  <a:srgbClr val="F7C259"/>
                </a:gs>
              </a:gsLst>
              <a:lin ang="10800000" scaled="1"/>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eaLnBrk="0" hangingPunct="0"/>
              <a:r>
                <a:rPr lang="en-US" sz="2000" dirty="0"/>
                <a:t>Remove </a:t>
              </a:r>
              <a:br>
                <a:rPr lang="en-US" sz="2000" dirty="0"/>
              </a:br>
              <a:r>
                <a:rPr lang="en-US" sz="2000" dirty="0"/>
                <a:t>duplicate rows.</a:t>
              </a:r>
            </a:p>
          </p:txBody>
        </p:sp>
        <p:sp>
          <p:nvSpPr>
            <p:cNvPr id="39" name="Diamond 38"/>
            <p:cNvSpPr/>
            <p:nvPr>
              <p:custDataLst>
                <p:tags r:id="rId2"/>
              </p:custDataLst>
            </p:nvPr>
          </p:nvSpPr>
          <p:spPr bwMode="auto">
            <a:xfrm>
              <a:off x="4037384" y="1610738"/>
              <a:ext cx="1069232" cy="990600"/>
            </a:xfrm>
            <a:prstGeom prst="diamond">
              <a:avLst/>
            </a:prstGeom>
            <a:gradFill>
              <a:gsLst>
                <a:gs pos="0">
                  <a:srgbClr val="F7C259"/>
                </a:gs>
                <a:gs pos="100000">
                  <a:srgbClr val="FFF566"/>
                </a:gs>
                <a:gs pos="0">
                  <a:srgbClr val="F7C259"/>
                </a:gs>
              </a:gsLst>
              <a:lin ang="10800000" scaled="1"/>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CORR</a:t>
              </a:r>
            </a:p>
          </p:txBody>
        </p:sp>
        <p:sp>
          <p:nvSpPr>
            <p:cNvPr id="40" name="Rectangle 39"/>
            <p:cNvSpPr/>
            <p:nvPr>
              <p:custDataLst>
                <p:tags r:id="rId3"/>
              </p:custDataLst>
            </p:nvPr>
          </p:nvSpPr>
          <p:spPr bwMode="auto">
            <a:xfrm>
              <a:off x="3620619" y="5379396"/>
              <a:ext cx="1902765" cy="705321"/>
            </a:xfrm>
            <a:prstGeom prst="rect">
              <a:avLst/>
            </a:prstGeom>
            <a:gradFill>
              <a:gsLst>
                <a:gs pos="0">
                  <a:srgbClr val="F7C259"/>
                </a:gs>
                <a:gs pos="100000">
                  <a:srgbClr val="FFF566"/>
                </a:gs>
                <a:gs pos="0">
                  <a:srgbClr val="F7C259"/>
                </a:gs>
              </a:gsLst>
              <a:lin ang="10800000" scaled="1"/>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a:r>
                <a:rPr lang="en-US" sz="2000" dirty="0"/>
                <a:t>Remove</a:t>
              </a:r>
              <a:br>
                <a:rPr lang="en-US" sz="2000" dirty="0"/>
              </a:br>
              <a:r>
                <a:rPr lang="en-US" sz="2000" dirty="0"/>
                <a:t>matching rows.</a:t>
              </a:r>
            </a:p>
          </p:txBody>
        </p:sp>
        <p:sp>
          <p:nvSpPr>
            <p:cNvPr id="41" name="Rectangle 40"/>
            <p:cNvSpPr/>
            <p:nvPr>
              <p:custDataLst>
                <p:tags r:id="rId4"/>
              </p:custDataLst>
            </p:nvPr>
          </p:nvSpPr>
          <p:spPr bwMode="auto">
            <a:xfrm>
              <a:off x="5628176" y="2348105"/>
              <a:ext cx="3250184" cy="1013098"/>
            </a:xfrm>
            <a:prstGeom prst="rect">
              <a:avLst/>
            </a:prstGeom>
            <a:gradFill>
              <a:gsLst>
                <a:gs pos="0">
                  <a:srgbClr val="F7C259"/>
                </a:gs>
                <a:gs pos="100000">
                  <a:srgbClr val="FFF566"/>
                </a:gs>
                <a:gs pos="0">
                  <a:srgbClr val="F7C259"/>
                </a:gs>
              </a:gsLst>
              <a:lin ang="10800000" scaled="1"/>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square" lIns="88900" tIns="44450" rIns="88900" bIns="44450" numCol="1" rtlCol="0" anchor="ctr" anchorCtr="0" compatLnSpc="1">
              <a:prstTxWarp prst="textNoShape">
                <a:avLst/>
              </a:prstTxWarp>
              <a:spAutoFit/>
            </a:bodyPr>
            <a:lstStyle/>
            <a:p>
              <a:pPr algn="ctr"/>
              <a:r>
                <a:rPr lang="en-US" sz="2000" dirty="0"/>
                <a:t>Overlay same-name columns and remove </a:t>
              </a:r>
              <a:br>
                <a:rPr lang="en-US" sz="2000" dirty="0"/>
              </a:br>
              <a:r>
                <a:rPr lang="en-US" sz="2000" dirty="0"/>
                <a:t>non-matching columns.</a:t>
              </a:r>
            </a:p>
          </p:txBody>
        </p:sp>
        <p:sp>
          <p:nvSpPr>
            <p:cNvPr id="42" name="Diamond 41"/>
            <p:cNvSpPr/>
            <p:nvPr>
              <p:custDataLst>
                <p:tags r:id="rId5"/>
              </p:custDataLst>
            </p:nvPr>
          </p:nvSpPr>
          <p:spPr bwMode="auto">
            <a:xfrm>
              <a:off x="4027657" y="2934645"/>
              <a:ext cx="1069232" cy="990600"/>
            </a:xfrm>
            <a:prstGeom prst="diamond">
              <a:avLst/>
            </a:prstGeom>
            <a:gradFill>
              <a:gsLst>
                <a:gs pos="0">
                  <a:srgbClr val="F7C259"/>
                </a:gs>
                <a:gs pos="100000">
                  <a:srgbClr val="FFF566"/>
                </a:gs>
                <a:gs pos="0">
                  <a:srgbClr val="F7C259"/>
                </a:gs>
              </a:gsLst>
              <a:lin ang="10800000" scaled="1"/>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 ALL</a:t>
              </a:r>
            </a:p>
          </p:txBody>
        </p:sp>
        <p:cxnSp>
          <p:nvCxnSpPr>
            <p:cNvPr id="43" name="AutoShape 16"/>
            <p:cNvCxnSpPr>
              <a:cxnSpLocks noChangeShapeType="1"/>
            </p:cNvCxnSpPr>
            <p:nvPr/>
          </p:nvCxnSpPr>
          <p:spPr bwMode="auto">
            <a:xfrm>
              <a:off x="4572406" y="6095662"/>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124040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6.06 Poll</a:t>
            </a:r>
            <a:endParaRPr lang="en-US" dirty="0"/>
          </a:p>
        </p:txBody>
      </p:sp>
      <p:sp>
        <p:nvSpPr>
          <p:cNvPr id="53251" name="Rectangle 3"/>
          <p:cNvSpPr>
            <a:spLocks noGrp="1" noChangeArrowheads="1"/>
          </p:cNvSpPr>
          <p:nvPr>
            <p:ph idx="1"/>
          </p:nvPr>
        </p:nvSpPr>
        <p:spPr/>
        <p:txBody>
          <a:bodyPr/>
          <a:lstStyle/>
          <a:p>
            <a:pPr marL="0" indent="0">
              <a:tabLst>
                <a:tab pos="457200" algn="l"/>
              </a:tabLst>
            </a:pPr>
            <a:r>
              <a:rPr lang="en-US" dirty="0"/>
              <a:t>By default, the EXCEPT set operator selects </a:t>
            </a:r>
            <a:r>
              <a:rPr lang="en-US" b="1" i="1" dirty="0"/>
              <a:t>all</a:t>
            </a:r>
            <a:r>
              <a:rPr lang="en-US" dirty="0"/>
              <a:t> </a:t>
            </a:r>
            <a:br>
              <a:rPr lang="en-US" dirty="0"/>
            </a:br>
            <a:r>
              <a:rPr lang="en-US" dirty="0"/>
              <a:t>of the rows from the first result set that are not </a:t>
            </a:r>
            <a:br>
              <a:rPr lang="en-US" dirty="0"/>
            </a:br>
            <a:r>
              <a:rPr lang="en-US" dirty="0"/>
              <a:t>in the second result set.</a:t>
            </a:r>
          </a:p>
          <a:p>
            <a:pPr marL="0" indent="0">
              <a:tabLst>
                <a:tab pos="457200" algn="l"/>
              </a:tabLst>
            </a:pPr>
            <a:r>
              <a:rPr lang="en-US" dirty="0">
                <a:sym typeface="Wingdings" pitchFamily="2" charset="2"/>
              </a:rPr>
              <a:t>	</a:t>
            </a:r>
            <a:r>
              <a:rPr lang="en-US" dirty="0"/>
              <a:t>True</a:t>
            </a:r>
          </a:p>
          <a:p>
            <a:pPr marL="0" indent="0">
              <a:tabLst>
                <a:tab pos="457200" algn="l"/>
              </a:tabLst>
            </a:pPr>
            <a:r>
              <a:rPr lang="en-US" dirty="0">
                <a:sym typeface="Wingdings" pitchFamily="2" charset="2"/>
              </a:rPr>
              <a:t></a:t>
            </a:r>
            <a:r>
              <a:rPr lang="en-US" dirty="0"/>
              <a:t>	False</a:t>
            </a:r>
          </a:p>
        </p:txBody>
      </p:sp>
    </p:spTree>
    <p:custDataLst>
      <p:tags r:id="rId1"/>
    </p:custDataLst>
    <p:extLst>
      <p:ext uri="{BB962C8B-B14F-4D97-AF65-F5344CB8AC3E}">
        <p14:creationId xmlns:p14="http://schemas.microsoft.com/office/powerpoint/2010/main" val="1148382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6.06 Poll </a:t>
            </a:r>
            <a:r>
              <a:rPr lang="en-US" dirty="0"/>
              <a:t>– Correct Answer</a:t>
            </a:r>
          </a:p>
        </p:txBody>
      </p:sp>
      <p:sp>
        <p:nvSpPr>
          <p:cNvPr id="54275" name="Rectangle 3"/>
          <p:cNvSpPr>
            <a:spLocks noGrp="1" noChangeArrowheads="1"/>
          </p:cNvSpPr>
          <p:nvPr>
            <p:ph idx="1"/>
          </p:nvPr>
        </p:nvSpPr>
        <p:spPr/>
        <p:txBody>
          <a:bodyPr/>
          <a:lstStyle/>
          <a:p>
            <a:pPr marL="0" indent="0">
              <a:tabLst>
                <a:tab pos="457200" algn="l"/>
              </a:tabLst>
            </a:pPr>
            <a:r>
              <a:rPr lang="en-US" dirty="0"/>
              <a:t>By default, the EXCEPT set operator selects </a:t>
            </a:r>
            <a:r>
              <a:rPr lang="en-US" b="1" i="1" dirty="0"/>
              <a:t>all</a:t>
            </a:r>
            <a:r>
              <a:rPr lang="en-US" dirty="0"/>
              <a:t> </a:t>
            </a:r>
            <a:br>
              <a:rPr lang="en-US" dirty="0"/>
            </a:br>
            <a:r>
              <a:rPr lang="en-US" dirty="0"/>
              <a:t>of the rows from the first result set that are not </a:t>
            </a:r>
            <a:br>
              <a:rPr lang="en-US" dirty="0"/>
            </a:br>
            <a:r>
              <a:rPr lang="en-US" dirty="0"/>
              <a:t>in the second result set.</a:t>
            </a:r>
          </a:p>
          <a:p>
            <a:pPr marL="0" indent="0">
              <a:tabLst>
                <a:tab pos="457200" algn="l"/>
              </a:tabLst>
            </a:pPr>
            <a:r>
              <a:rPr lang="en-US" dirty="0">
                <a:sym typeface="Wingdings" pitchFamily="2" charset="2"/>
              </a:rPr>
              <a:t>	</a:t>
            </a:r>
            <a:r>
              <a:rPr lang="en-US" dirty="0"/>
              <a:t>True</a:t>
            </a:r>
          </a:p>
          <a:p>
            <a:pPr marL="0" indent="0">
              <a:tabLst>
                <a:tab pos="457200" algn="l"/>
              </a:tabLst>
            </a:pPr>
            <a:r>
              <a:rPr lang="en-US" dirty="0">
                <a:sym typeface="Wingdings" pitchFamily="2" charset="2"/>
              </a:rPr>
              <a:t></a:t>
            </a:r>
            <a:r>
              <a:rPr lang="en-US" dirty="0"/>
              <a:t>	False</a:t>
            </a:r>
          </a:p>
          <a:p>
            <a:pPr marL="0" indent="0">
              <a:tabLst>
                <a:tab pos="457200" algn="l"/>
              </a:tabLst>
            </a:pPr>
            <a:endParaRPr lang="en-US" dirty="0"/>
          </a:p>
          <a:p>
            <a:pPr marL="0" indent="0">
              <a:tabLst>
                <a:tab pos="457200" algn="l"/>
              </a:tabLst>
            </a:pPr>
            <a:r>
              <a:rPr lang="en-US" b="1" dirty="0"/>
              <a:t>By default, the EXCEPT operator eliminates </a:t>
            </a:r>
            <a:br>
              <a:rPr lang="en-US" b="1" dirty="0"/>
            </a:br>
            <a:r>
              <a:rPr lang="en-US" b="1" dirty="0"/>
              <a:t>duplicate rows first. It selects only </a:t>
            </a:r>
            <a:r>
              <a:rPr lang="en-US" b="1" i="1" dirty="0"/>
              <a:t>unique</a:t>
            </a:r>
            <a:r>
              <a:rPr lang="en-US" b="1" dirty="0"/>
              <a:t> rows </a:t>
            </a:r>
            <a:br>
              <a:rPr lang="en-US" b="1" dirty="0"/>
            </a:br>
            <a:r>
              <a:rPr lang="en-US" b="1" dirty="0"/>
              <a:t>from the first result set that are not in the second result set.</a:t>
            </a:r>
          </a:p>
        </p:txBody>
      </p:sp>
      <p:sp>
        <p:nvSpPr>
          <p:cNvPr id="54277" name="Oval 4"/>
          <p:cNvSpPr>
            <a:spLocks noChangeArrowheads="1"/>
          </p:cNvSpPr>
          <p:nvPr/>
        </p:nvSpPr>
        <p:spPr bwMode="auto">
          <a:xfrm>
            <a:off x="591073" y="2594506"/>
            <a:ext cx="476250" cy="476250"/>
          </a:xfrm>
          <a:prstGeom prst="ellipse">
            <a:avLst/>
          </a:prstGeom>
          <a:noFill/>
          <a:ln w="38100">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pPr eaLnBrk="0" hangingPunct="0"/>
            <a:endParaRPr lang="en-US" sz="2000" noProof="1">
              <a:solidFill>
                <a:srgbClr val="000000"/>
              </a:solidFill>
            </a:endParaRPr>
          </a:p>
        </p:txBody>
      </p:sp>
    </p:spTree>
    <p:custDataLst>
      <p:tags r:id="rId1"/>
    </p:custDataLst>
    <p:extLst>
      <p:ext uri="{BB962C8B-B14F-4D97-AF65-F5344CB8AC3E}">
        <p14:creationId xmlns:p14="http://schemas.microsoft.com/office/powerpoint/2010/main" val="202638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6: Set Operators</a:t>
            </a:r>
          </a:p>
        </p:txBody>
      </p:sp>
      <p:graphicFrame>
        <p:nvGraphicFramePr>
          <p:cNvPr id="7" name="Group Organizer"/>
          <p:cNvGraphicFramePr>
            <a:graphicFrameLocks noGrp="1"/>
          </p:cNvGraphicFramePr>
          <p:nvPr>
            <p:extLst>
              <p:ext uri="{D42A27DB-BD31-4B8C-83A1-F6EECF244321}">
                <p14:modId xmlns:p14="http://schemas.microsoft.com/office/powerpoint/2010/main" val="2220139868"/>
              </p:ext>
            </p:extLst>
          </p:nvPr>
        </p:nvGraphicFramePr>
        <p:xfrm>
          <a:off x="1371600" y="1690686"/>
          <a:ext cx="6400800" cy="4343399"/>
        </p:xfrm>
        <a:graphic>
          <a:graphicData uri="http://schemas.openxmlformats.org/drawingml/2006/table">
            <a:tbl>
              <a:tblPr/>
              <a:tblGrid>
                <a:gridCol w="6400800">
                  <a:extLst>
                    <a:ext uri="{9D8B030D-6E8A-4147-A177-3AD203B41FA5}">
                      <a16:colId xmlns:a16="http://schemas.microsoft.com/office/drawing/2014/main" val="20000"/>
                    </a:ext>
                  </a:extLst>
                </a:gridCol>
              </a:tblGrid>
              <a:tr h="877749">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6.1 Introduction to Set Operators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271">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6.2 The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6.3 The OUTER UNION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6.4 The EXCEPT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479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6.5 The INTERSECT Operator</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42667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p:txBody>
          <a:bodyPr/>
          <a:lstStyle/>
          <a:p>
            <a:r>
              <a:rPr lang="en-US" dirty="0"/>
              <a:t>Objectives</a:t>
            </a:r>
          </a:p>
        </p:txBody>
      </p:sp>
      <p:sp>
        <p:nvSpPr>
          <p:cNvPr id="57347" name="Rectangle 2"/>
          <p:cNvSpPr>
            <a:spLocks noGrp="1" noChangeArrowheads="1"/>
          </p:cNvSpPr>
          <p:nvPr>
            <p:ph idx="1"/>
          </p:nvPr>
        </p:nvSpPr>
        <p:spPr/>
        <p:txBody>
          <a:bodyPr/>
          <a:lstStyle/>
          <a:p>
            <a:pPr marL="455613" lvl="1" indent="-341313"/>
            <a:r>
              <a:rPr lang="en-US" dirty="0"/>
              <a:t>Describe the SQL process when you use </a:t>
            </a:r>
            <a:br>
              <a:rPr lang="en-US" dirty="0"/>
            </a:br>
            <a:r>
              <a:rPr lang="en-US" dirty="0"/>
              <a:t>the INTERSECT set operator.</a:t>
            </a:r>
          </a:p>
          <a:p>
            <a:pPr marL="455613" lvl="1" indent="-341313"/>
            <a:r>
              <a:rPr lang="en-US" dirty="0"/>
              <a:t>Use the INTERSECT set operator.</a:t>
            </a:r>
          </a:p>
          <a:p>
            <a:pPr marL="455613" lvl="1" indent="-341313"/>
            <a:r>
              <a:rPr lang="en-US" dirty="0"/>
              <a:t>Use the modifiers ALL and CORR.</a:t>
            </a:r>
          </a:p>
          <a:p>
            <a:pPr marL="455613" lvl="1" indent="-341313"/>
            <a:endParaRPr lang="en-US" dirty="0"/>
          </a:p>
          <a:p>
            <a:pPr marL="455613" lvl="1" indent="-341313"/>
            <a:endParaRPr lang="en-US" dirty="0"/>
          </a:p>
        </p:txBody>
      </p:sp>
    </p:spTree>
    <p:extLst>
      <p:ext uri="{BB962C8B-B14F-4D97-AF65-F5344CB8AC3E}">
        <p14:creationId xmlns:p14="http://schemas.microsoft.com/office/powerpoint/2010/main" val="420460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33" y="1955800"/>
            <a:ext cx="8822267" cy="4326466"/>
          </a:xfrm>
          <a:prstGeom prst="rect">
            <a:avLst/>
          </a:prstGeom>
          <a:noFill/>
          <a:extLst>
            <a:ext uri="{909E8E84-426E-40DD-AFC4-6F175D3DCCD1}">
              <a14:hiddenFill xmlns:a14="http://schemas.microsoft.com/office/drawing/2010/main">
                <a:solidFill>
                  <a:srgbClr val="FFFFFF"/>
                </a:solidFill>
              </a14:hiddenFill>
            </a:ext>
          </a:extLst>
        </p:spPr>
      </p:pic>
      <p:sp>
        <p:nvSpPr>
          <p:cNvPr id="59394" name="Rectangle 2"/>
          <p:cNvSpPr>
            <a:spLocks noGrp="1" noChangeArrowheads="1"/>
          </p:cNvSpPr>
          <p:nvPr>
            <p:ph type="title"/>
          </p:nvPr>
        </p:nvSpPr>
        <p:spPr/>
        <p:txBody>
          <a:bodyPr/>
          <a:lstStyle/>
          <a:p>
            <a:r>
              <a:rPr lang="en-US" dirty="0"/>
              <a:t>Business Scenario: Question 4</a:t>
            </a:r>
          </a:p>
        </p:txBody>
      </p:sp>
      <p:sp>
        <p:nvSpPr>
          <p:cNvPr id="59395" name="Rectangle 3"/>
          <p:cNvSpPr>
            <a:spLocks noGrp="1" noChangeArrowheads="1"/>
          </p:cNvSpPr>
          <p:nvPr>
            <p:ph idx="1"/>
          </p:nvPr>
        </p:nvSpPr>
        <p:spPr>
          <a:xfrm>
            <a:off x="698500" y="1071563"/>
            <a:ext cx="7848600" cy="5377363"/>
          </a:xfrm>
        </p:spPr>
        <p:txBody>
          <a:bodyPr/>
          <a:lstStyle/>
          <a:p>
            <a:pPr marL="0" indent="0">
              <a:tabLst>
                <a:tab pos="1377950" algn="l"/>
              </a:tabLst>
            </a:pPr>
            <a:r>
              <a:rPr lang="en-US" dirty="0"/>
              <a:t>The education manager has requested a report that lists which employees have completed both training classes.</a:t>
            </a:r>
          </a:p>
          <a:p>
            <a:pPr marL="0" indent="0">
              <a:tabLst>
                <a:tab pos="1377950" algn="l"/>
              </a:tabLst>
            </a:pPr>
            <a:endParaRPr lang="en-US" dirty="0"/>
          </a:p>
        </p:txBody>
      </p:sp>
      <p:pic>
        <p:nvPicPr>
          <p:cNvPr id="1027" name="Picture 3" descr="\\sashq\root\dept\PSD\GRAPHICS\Illustrations\Arrows\arrow_med_r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7760" y="3307138"/>
            <a:ext cx="676275" cy="409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18201" y="2324407"/>
            <a:ext cx="4443524" cy="2333972"/>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2000" b="1" dirty="0">
                <a:latin typeface="SAS Monospace"/>
              </a:rPr>
              <a:t>Employees Who Have Completed</a:t>
            </a:r>
          </a:p>
          <a:p>
            <a:r>
              <a:rPr lang="en-US" sz="2000" b="1" dirty="0">
                <a:latin typeface="SAS Monospace"/>
              </a:rPr>
              <a:t>   Both Training Classes</a:t>
            </a:r>
          </a:p>
          <a:p>
            <a:endParaRPr lang="en-US" sz="2000" b="1" dirty="0">
              <a:latin typeface="SAS Monospace"/>
            </a:endParaRPr>
          </a:p>
          <a:p>
            <a:r>
              <a:rPr lang="en-US" sz="2000" b="1" dirty="0">
                <a:latin typeface="SAS Monospace"/>
              </a:rPr>
              <a:t>          ID  Name</a:t>
            </a:r>
          </a:p>
          <a:p>
            <a:r>
              <a:rPr lang="en-US" sz="2000" b="1" dirty="0">
                <a:latin typeface="SAS Monospace"/>
              </a:rPr>
              <a:t>    ƒƒƒƒƒƒƒƒƒƒƒƒƒƒƒ</a:t>
            </a:r>
          </a:p>
          <a:p>
            <a:r>
              <a:rPr lang="en-US" sz="2000" b="1" dirty="0">
                <a:latin typeface="SAS Monospace"/>
              </a:rPr>
              <a:t>          11  Bob</a:t>
            </a:r>
          </a:p>
          <a:p>
            <a:r>
              <a:rPr lang="en-US" sz="2000" b="1" dirty="0">
                <a:latin typeface="SAS Monospace"/>
              </a:rPr>
              <a:t>          87  Ted</a:t>
            </a:r>
          </a:p>
        </p:txBody>
      </p:sp>
      <p:grpSp>
        <p:nvGrpSpPr>
          <p:cNvPr id="10" name="Group 9"/>
          <p:cNvGrpSpPr/>
          <p:nvPr/>
        </p:nvGrpSpPr>
        <p:grpSpPr>
          <a:xfrm>
            <a:off x="1562100" y="2124202"/>
            <a:ext cx="1562100" cy="2737085"/>
            <a:chOff x="6310376" y="3140202"/>
            <a:chExt cx="959810" cy="1681763"/>
          </a:xfrm>
        </p:grpSpPr>
        <p:sp>
          <p:nvSpPr>
            <p:cNvPr id="11" name="Oval 10"/>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12" name="Oval 11"/>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sp>
          <p:nvSpPr>
            <p:cNvPr id="13" name="Freeform 12"/>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4" name="Oval 13"/>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b="1" dirty="0"/>
            </a:p>
          </p:txBody>
        </p:sp>
      </p:grpSp>
    </p:spTree>
    <p:custDataLst>
      <p:tags r:id="rId1"/>
    </p:custDataLst>
    <p:extLst>
      <p:ext uri="{BB962C8B-B14F-4D97-AF65-F5344CB8AC3E}">
        <p14:creationId xmlns:p14="http://schemas.microsoft.com/office/powerpoint/2010/main" val="2513848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INTERSECT Operator</a:t>
            </a:r>
          </a:p>
        </p:txBody>
      </p:sp>
      <p:sp>
        <p:nvSpPr>
          <p:cNvPr id="59395" name="Rectangle 3"/>
          <p:cNvSpPr>
            <a:spLocks noGrp="1" noChangeArrowheads="1"/>
          </p:cNvSpPr>
          <p:nvPr>
            <p:ph idx="1"/>
          </p:nvPr>
        </p:nvSpPr>
        <p:spPr>
          <a:xfrm>
            <a:off x="698500" y="1071563"/>
            <a:ext cx="7848600" cy="5377363"/>
          </a:xfrm>
        </p:spPr>
        <p:txBody>
          <a:bodyPr/>
          <a:lstStyle/>
          <a:p>
            <a:pPr marL="0" indent="0">
              <a:tabLst>
                <a:tab pos="1377950" algn="l"/>
              </a:tabLst>
            </a:pPr>
            <a:r>
              <a:rPr lang="en-US" dirty="0"/>
              <a:t>This report requires rows that exist in both </a:t>
            </a:r>
            <a:r>
              <a:rPr lang="en-US" b="1" dirty="0"/>
              <a:t>train_a</a:t>
            </a:r>
            <a:r>
              <a:rPr lang="en-US" dirty="0"/>
              <a:t> and </a:t>
            </a:r>
            <a:r>
              <a:rPr lang="en-US" b="1" dirty="0"/>
              <a:t>train_b</a:t>
            </a:r>
            <a:r>
              <a:rPr lang="en-US" dirty="0"/>
              <a:t>. The INTERSECT </a:t>
            </a:r>
            <a:r>
              <a:rPr lang="en-US"/>
              <a:t>operator will accomplish </a:t>
            </a:r>
            <a:r>
              <a:rPr lang="en-US" dirty="0"/>
              <a:t>this.</a:t>
            </a:r>
          </a:p>
          <a:p>
            <a:pPr marL="0" indent="0">
              <a:tabLst>
                <a:tab pos="1377950" algn="l"/>
              </a:tabLst>
            </a:pPr>
            <a:endParaRPr lang="en-US" dirty="0"/>
          </a:p>
        </p:txBody>
      </p:sp>
      <p:sp>
        <p:nvSpPr>
          <p:cNvPr id="6" name="TextBox 5"/>
          <p:cNvSpPr txBox="1"/>
          <p:nvPr/>
        </p:nvSpPr>
        <p:spPr>
          <a:xfrm>
            <a:off x="1828800" y="2569207"/>
            <a:ext cx="7244863" cy="2690993"/>
          </a:xfrm>
          <a:prstGeom prst="rect">
            <a:avLst/>
          </a:prstGeom>
          <a:solidFill>
            <a:srgbClr val="FFFFFF"/>
          </a:solidFill>
          <a:ln w="38100" cmpd="sng">
            <a:solidFill>
              <a:schemeClr val="tx2"/>
            </a:solidFill>
          </a:ln>
        </p:spPr>
        <p:txBody>
          <a:bodyPr vert="horz" wrap="square" lIns="88900" tIns="88900" rIns="266700" bIns="88900" rtlCol="0">
            <a:spAutoFit/>
          </a:bodyPr>
          <a:lstStyle/>
          <a:p>
            <a:pPr>
              <a:lnSpc>
                <a:spcPct val="85000"/>
              </a:lnSpc>
            </a:pPr>
            <a:r>
              <a:rPr lang="en-US" b="1" dirty="0">
                <a:latin typeface="Courier New"/>
              </a:rPr>
              <a:t>title 'Employees Who Have Completed';</a:t>
            </a:r>
          </a:p>
          <a:p>
            <a:pPr>
              <a:lnSpc>
                <a:spcPct val="85000"/>
              </a:lnSpc>
            </a:pPr>
            <a:r>
              <a:rPr lang="en-US" b="1" dirty="0">
                <a:latin typeface="Courier New"/>
              </a:rPr>
              <a:t>title2 'Both Training Classes'; </a:t>
            </a:r>
          </a:p>
          <a:p>
            <a:pPr>
              <a:lnSpc>
                <a:spcPct val="85000"/>
              </a:lnSpc>
            </a:pPr>
            <a:r>
              <a:rPr lang="en-US" b="1" dirty="0">
                <a:latin typeface="Courier New"/>
              </a:rPr>
              <a:t>proc sql;</a:t>
            </a:r>
          </a:p>
          <a:p>
            <a:pPr>
              <a:lnSpc>
                <a:spcPct val="85000"/>
              </a:lnSpc>
            </a:pPr>
            <a:r>
              <a:rPr lang="en-US" b="1" dirty="0">
                <a:latin typeface="Courier New"/>
              </a:rPr>
              <a:t>select ID, Name from train_a</a:t>
            </a:r>
          </a:p>
          <a:p>
            <a:pPr>
              <a:lnSpc>
                <a:spcPct val="85000"/>
              </a:lnSpc>
            </a:pPr>
            <a:r>
              <a:rPr lang="en-US" b="1" dirty="0">
                <a:latin typeface="Courier New"/>
              </a:rPr>
              <a:t>intersect</a:t>
            </a:r>
          </a:p>
          <a:p>
            <a:pPr>
              <a:lnSpc>
                <a:spcPct val="85000"/>
              </a:lnSpc>
            </a:pPr>
            <a:r>
              <a:rPr lang="en-US" b="1" dirty="0">
                <a:latin typeface="Courier New"/>
              </a:rPr>
              <a:t>select ID, Name from train_b</a:t>
            </a:r>
          </a:p>
          <a:p>
            <a:pPr>
              <a:lnSpc>
                <a:spcPct val="85000"/>
              </a:lnSpc>
            </a:pPr>
            <a:r>
              <a:rPr lang="en-US" b="1" dirty="0">
                <a:latin typeface="Courier New"/>
              </a:rPr>
              <a:t>   where EDate is not missing;</a:t>
            </a:r>
          </a:p>
          <a:p>
            <a:pPr>
              <a:lnSpc>
                <a:spcPct val="85000"/>
              </a:lnSpc>
            </a:pPr>
            <a:r>
              <a:rPr lang="en-US" b="1" dirty="0">
                <a:latin typeface="Courier New"/>
              </a:rPr>
              <a:t>quit;</a:t>
            </a:r>
          </a:p>
        </p:txBody>
      </p:sp>
      <p:sp>
        <p:nvSpPr>
          <p:cNvPr id="7" name="Rectangle 6"/>
          <p:cNvSpPr/>
          <p:nvPr>
            <p:custDataLst>
              <p:tags r:id="rId2"/>
            </p:custDataLst>
          </p:nvPr>
        </p:nvSpPr>
        <p:spPr bwMode="auto">
          <a:xfrm>
            <a:off x="1911232" y="3886896"/>
            <a:ext cx="1679737"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3" name="Text Box 6"/>
          <p:cNvSpPr txBox="1">
            <a:spLocks noChangeArrowheads="1"/>
          </p:cNvSpPr>
          <p:nvPr/>
        </p:nvSpPr>
        <p:spPr bwMode="auto">
          <a:xfrm>
            <a:off x="795335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s106d09</a:t>
            </a:r>
          </a:p>
        </p:txBody>
      </p:sp>
      <p:sp>
        <p:nvSpPr>
          <p:cNvPr id="11" name="TextBox 10"/>
          <p:cNvSpPr txBox="1">
            <a:spLocks noChangeArrowheads="1"/>
          </p:cNvSpPr>
          <p:nvPr/>
        </p:nvSpPr>
        <p:spPr bwMode="auto">
          <a:xfrm>
            <a:off x="4234063" y="4939525"/>
            <a:ext cx="4120031" cy="1218282"/>
          </a:xfrm>
          <a:prstGeom prst="rect">
            <a:avLst/>
          </a:prstGeom>
          <a:solidFill>
            <a:srgbClr val="CDD9EF"/>
          </a:solidFill>
          <a:ln w="19050" algn="ctr">
            <a:solidFill>
              <a:srgbClr val="000000"/>
            </a:solidFill>
            <a:round/>
            <a:headEnd/>
            <a:tailEnd/>
          </a:ln>
          <a:effectLst>
            <a:outerShdw blurRad="50800" dist="107763" dir="2700001" algn="ctr" rotWithShape="0">
              <a:srgbClr val="000000">
                <a:alpha val="40000"/>
              </a:srgbClr>
            </a:outerShdw>
          </a:effectLst>
        </p:spPr>
        <p:txBody>
          <a:bodyPr wrap="square" lIns="88900" tIns="88900" rIns="88900" bIns="88900">
            <a:spAutoFit/>
          </a:bodyPr>
          <a:lstStyle/>
          <a:p>
            <a:pPr>
              <a:defRPr/>
            </a:pPr>
            <a:r>
              <a:rPr lang="en-US" sz="2250" b="1" dirty="0">
                <a:solidFill>
                  <a:srgbClr val="000000"/>
                </a:solidFill>
                <a:latin typeface="Arial"/>
              </a:rPr>
              <a:t>SELECT</a:t>
            </a:r>
            <a:r>
              <a:rPr lang="en-US" sz="2250" dirty="0">
                <a:solidFill>
                  <a:srgbClr val="000000"/>
                </a:solidFill>
                <a:latin typeface="Arial"/>
              </a:rPr>
              <a:t> …</a:t>
            </a:r>
          </a:p>
          <a:p>
            <a:pPr>
              <a:defRPr/>
            </a:pPr>
            <a:r>
              <a:rPr lang="en-US" sz="2250" b="1" dirty="0">
                <a:solidFill>
                  <a:srgbClr val="000000"/>
                </a:solidFill>
              </a:rPr>
              <a:t>INTERSECT </a:t>
            </a:r>
            <a:r>
              <a:rPr lang="en-US" sz="2250" b="1" dirty="0">
                <a:solidFill>
                  <a:srgbClr val="000000"/>
                </a:solidFill>
                <a:latin typeface="Arial"/>
              </a:rPr>
              <a:t> &lt;</a:t>
            </a:r>
            <a:r>
              <a:rPr lang="en-US" sz="2250" b="1" dirty="0">
                <a:solidFill>
                  <a:srgbClr val="000000"/>
                </a:solidFill>
              </a:rPr>
              <a:t>ALL</a:t>
            </a:r>
            <a:r>
              <a:rPr lang="en-US" sz="2250" b="1" i="1" dirty="0">
                <a:solidFill>
                  <a:srgbClr val="000000"/>
                </a:solidFill>
              </a:rPr>
              <a:t>&gt;&lt;</a:t>
            </a:r>
            <a:r>
              <a:rPr lang="en-US" sz="2250" b="1" dirty="0">
                <a:solidFill>
                  <a:srgbClr val="000000"/>
                </a:solidFill>
              </a:rPr>
              <a:t>CORR</a:t>
            </a:r>
            <a:r>
              <a:rPr lang="en-US" sz="2250" b="1" i="1" dirty="0">
                <a:solidFill>
                  <a:srgbClr val="000000"/>
                </a:solidFill>
              </a:rPr>
              <a:t>&gt; </a:t>
            </a:r>
          </a:p>
          <a:p>
            <a:pPr>
              <a:defRPr/>
            </a:pPr>
            <a:r>
              <a:rPr lang="en-US" sz="2250" b="1" dirty="0">
                <a:solidFill>
                  <a:srgbClr val="000000"/>
                </a:solidFill>
                <a:latin typeface="Arial"/>
              </a:rPr>
              <a:t>SELECT</a:t>
            </a:r>
            <a:r>
              <a:rPr lang="en-US" sz="2250" dirty="0">
                <a:solidFill>
                  <a:srgbClr val="000000"/>
                </a:solidFill>
                <a:latin typeface="Arial"/>
              </a:rPr>
              <a:t> …</a:t>
            </a:r>
          </a:p>
        </p:txBody>
      </p:sp>
      <p:grpSp>
        <p:nvGrpSpPr>
          <p:cNvPr id="19" name="Group 18"/>
          <p:cNvGrpSpPr/>
          <p:nvPr/>
        </p:nvGrpSpPr>
        <p:grpSpPr>
          <a:xfrm>
            <a:off x="139700" y="2482615"/>
            <a:ext cx="1562100" cy="2737085"/>
            <a:chOff x="6310376" y="3140202"/>
            <a:chExt cx="959810" cy="1681763"/>
          </a:xfrm>
        </p:grpSpPr>
        <p:sp>
          <p:nvSpPr>
            <p:cNvPr id="20" name="Oval 19"/>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RS1</a:t>
              </a:r>
            </a:p>
          </p:txBody>
        </p:sp>
        <p:sp>
          <p:nvSpPr>
            <p:cNvPr id="21" name="Oval 20"/>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b="1" dirty="0"/>
                <a:t>RS2</a:t>
              </a:r>
            </a:p>
          </p:txBody>
        </p:sp>
        <p:sp>
          <p:nvSpPr>
            <p:cNvPr id="22" name="Freeform 21"/>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23" name="Oval 22"/>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b="1" dirty="0"/>
            </a:p>
          </p:txBody>
        </p:sp>
      </p:grpSp>
    </p:spTree>
    <p:custDataLst>
      <p:tags r:id="rId1"/>
    </p:custDataLst>
    <p:extLst>
      <p:ext uri="{BB962C8B-B14F-4D97-AF65-F5344CB8AC3E}">
        <p14:creationId xmlns:p14="http://schemas.microsoft.com/office/powerpoint/2010/main" val="1400774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Default Behavior of the INTERSECT Operator </a:t>
            </a:r>
          </a:p>
        </p:txBody>
      </p:sp>
      <p:sp>
        <p:nvSpPr>
          <p:cNvPr id="4" name="Content Placeholder 3"/>
          <p:cNvSpPr>
            <a:spLocks noGrp="1"/>
          </p:cNvSpPr>
          <p:nvPr>
            <p:ph idx="1"/>
          </p:nvPr>
        </p:nvSpPr>
        <p:spPr/>
        <p:txBody>
          <a:bodyPr/>
          <a:lstStyle/>
          <a:p>
            <a:pPr>
              <a:spcBef>
                <a:spcPct val="50000"/>
              </a:spcBef>
              <a:spcAft>
                <a:spcPct val="0"/>
              </a:spcAft>
            </a:pPr>
            <a:r>
              <a:rPr lang="en-US" b="1" dirty="0">
                <a:solidFill>
                  <a:srgbClr val="000000"/>
                </a:solidFill>
              </a:rPr>
              <a:t>Rows</a:t>
            </a:r>
          </a:p>
          <a:p>
            <a:pPr lvl="1" indent="-285750">
              <a:spcBef>
                <a:spcPct val="50000"/>
              </a:spcBef>
            </a:pPr>
            <a:r>
              <a:rPr lang="en-US" dirty="0"/>
              <a:t>Duplicate rows are removed from the intermediate result sets.</a:t>
            </a:r>
          </a:p>
          <a:p>
            <a:pPr lvl="1" indent="-285750">
              <a:spcBef>
                <a:spcPct val="50000"/>
              </a:spcBef>
            </a:pPr>
            <a:r>
              <a:rPr lang="en-US" dirty="0"/>
              <a:t>Rows from the first intermediate result set that are also in the second intermediate result set are selected.</a:t>
            </a:r>
          </a:p>
          <a:p>
            <a:pPr>
              <a:spcBef>
                <a:spcPct val="50000"/>
              </a:spcBef>
            </a:pPr>
            <a:r>
              <a:rPr lang="en-US" b="1" dirty="0"/>
              <a:t>Columns</a:t>
            </a:r>
          </a:p>
          <a:p>
            <a:pPr lvl="1">
              <a:spcBef>
                <a:spcPct val="50000"/>
              </a:spcBef>
            </a:pPr>
            <a:r>
              <a:rPr lang="en-US" dirty="0"/>
              <a:t>Columns are matched by position and must </a:t>
            </a:r>
            <a:br>
              <a:rPr lang="en-US" dirty="0"/>
            </a:br>
            <a:r>
              <a:rPr lang="en-US" dirty="0"/>
              <a:t>be the same data type.</a:t>
            </a:r>
          </a:p>
          <a:p>
            <a:pPr lvl="1">
              <a:spcBef>
                <a:spcPct val="50000"/>
              </a:spcBef>
            </a:pPr>
            <a:r>
              <a:rPr lang="en-US" dirty="0"/>
              <a:t>Column names in the final result set are determined </a:t>
            </a:r>
            <a:br>
              <a:rPr lang="en-US" dirty="0"/>
            </a:br>
            <a:r>
              <a:rPr lang="en-US" dirty="0"/>
              <a:t>by the first result set.</a:t>
            </a:r>
            <a:endParaRPr lang="en-US" noProof="1"/>
          </a:p>
          <a:p>
            <a:endParaRPr lang="en-US" dirty="0"/>
          </a:p>
        </p:txBody>
      </p:sp>
    </p:spTree>
    <p:extLst>
      <p:ext uri="{BB962C8B-B14F-4D97-AF65-F5344CB8AC3E}">
        <p14:creationId xmlns:p14="http://schemas.microsoft.com/office/powerpoint/2010/main" val="1031085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Intermediate Result Sets</a:t>
            </a:r>
          </a:p>
        </p:txBody>
      </p:sp>
      <p:sp>
        <p:nvSpPr>
          <p:cNvPr id="3" name="Content Placeholder 2"/>
          <p:cNvSpPr>
            <a:spLocks noGrp="1"/>
          </p:cNvSpPr>
          <p:nvPr>
            <p:ph idx="1"/>
          </p:nvPr>
        </p:nvSpPr>
        <p:spPr/>
        <p:txBody>
          <a:bodyPr/>
          <a:lstStyle/>
          <a:p>
            <a:r>
              <a:rPr lang="en-US" dirty="0"/>
              <a:t>                             INTERSECT</a:t>
            </a:r>
          </a:p>
        </p:txBody>
      </p:sp>
      <p:graphicFrame>
        <p:nvGraphicFramePr>
          <p:cNvPr id="12" name="Table 11"/>
          <p:cNvGraphicFramePr>
            <a:graphicFrameLocks noGrp="1"/>
          </p:cNvGraphicFramePr>
          <p:nvPr>
            <p:extLst>
              <p:ext uri="{D42A27DB-BD31-4B8C-83A1-F6EECF244321}">
                <p14:modId xmlns:p14="http://schemas.microsoft.com/office/powerpoint/2010/main" val="1825540097"/>
              </p:ext>
            </p:extLst>
          </p:nvPr>
        </p:nvGraphicFramePr>
        <p:xfrm>
          <a:off x="4825794" y="1650999"/>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57490714"/>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pSp>
        <p:nvGrpSpPr>
          <p:cNvPr id="8" name="Group 7"/>
          <p:cNvGrpSpPr/>
          <p:nvPr/>
        </p:nvGrpSpPr>
        <p:grpSpPr>
          <a:xfrm>
            <a:off x="3495548" y="1738122"/>
            <a:ext cx="1055624" cy="1849647"/>
            <a:chOff x="6310376" y="3140202"/>
            <a:chExt cx="959810" cy="1681763"/>
          </a:xfrm>
        </p:grpSpPr>
        <p:sp>
          <p:nvSpPr>
            <p:cNvPr id="10" name="Oval 9"/>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1" name="Oval 10"/>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3" name="Freeform 12"/>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4" name="Oval 13"/>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258618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Using Set Operators</a:t>
            </a:r>
          </a:p>
        </p:txBody>
      </p:sp>
      <p:sp>
        <p:nvSpPr>
          <p:cNvPr id="21" name="Content Placeholder 2"/>
          <p:cNvSpPr>
            <a:spLocks noGrp="1"/>
          </p:cNvSpPr>
          <p:nvPr>
            <p:ph idx="1"/>
          </p:nvPr>
        </p:nvSpPr>
        <p:spPr>
          <a:xfrm>
            <a:off x="685800" y="1066800"/>
            <a:ext cx="8267283" cy="5501359"/>
          </a:xfrm>
        </p:spPr>
        <p:txBody>
          <a:bodyPr/>
          <a:lstStyle/>
          <a:p>
            <a:pPr marL="0" indent="0"/>
            <a:r>
              <a:rPr lang="en-US" i="1" dirty="0"/>
              <a:t>Set operators </a:t>
            </a:r>
            <a:r>
              <a:rPr lang="en-US" dirty="0"/>
              <a:t>use the intermediate result sets from two queries to create a final result set.</a:t>
            </a:r>
          </a:p>
          <a:p>
            <a:endParaRPr lang="en-US" sz="1400" dirty="0"/>
          </a:p>
          <a:p>
            <a:endParaRPr lang="en-US" dirty="0"/>
          </a:p>
          <a:p>
            <a:endParaRPr lang="en-US" dirty="0"/>
          </a:p>
          <a:p>
            <a:endParaRPr lang="en-US" dirty="0"/>
          </a:p>
          <a:p>
            <a:endParaRPr lang="en-US" dirty="0"/>
          </a:p>
          <a:p>
            <a:endParaRPr lang="en-US" dirty="0"/>
          </a:p>
          <a:p>
            <a:endParaRPr lang="en-US" sz="1400" dirty="0"/>
          </a:p>
          <a:p>
            <a:r>
              <a:rPr lang="en-US" dirty="0"/>
              <a:t> </a:t>
            </a:r>
          </a:p>
          <a:p>
            <a:endParaRPr lang="en-US" sz="1400" dirty="0"/>
          </a:p>
          <a:p>
            <a:endParaRPr lang="en-US" dirty="0"/>
          </a:p>
        </p:txBody>
      </p:sp>
      <p:pic>
        <p:nvPicPr>
          <p:cNvPr id="2053" name="Picture 5" descr="\\sashq\root\dept\PSD\GRAPHICS\Illustrations\Backgrounds\background_green_haze_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105" y="3537745"/>
            <a:ext cx="1043790" cy="107809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494051" y="3057812"/>
            <a:ext cx="1819539" cy="1015881"/>
          </a:xfrm>
          <a:prstGeom prst="wedgeRoundRectCallout">
            <a:avLst>
              <a:gd name="adj1" fmla="val -5704"/>
              <a:gd name="adj2" fmla="val 106492"/>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88900" tIns="88900" rIns="88900" bIns="88900" anchor="ctr">
            <a:spAutoFit/>
          </a:bodyPr>
          <a:lstStyle/>
          <a:p>
            <a:pPr marL="0" indent="0" algn="ctr"/>
            <a:r>
              <a:rPr lang="en-US" sz="4800" dirty="0">
                <a:solidFill>
                  <a:srgbClr val="0070C0"/>
                </a:solidFill>
                <a:latin typeface="Arial Rounded MT Bold" pitchFamily="34" charset="0"/>
              </a:rPr>
              <a:t>?</a:t>
            </a:r>
          </a:p>
        </p:txBody>
      </p:sp>
      <p:sp>
        <p:nvSpPr>
          <p:cNvPr id="8" name="TextBox 1"/>
          <p:cNvSpPr txBox="1">
            <a:spLocks noChangeArrowheads="1"/>
          </p:cNvSpPr>
          <p:nvPr/>
        </p:nvSpPr>
        <p:spPr bwMode="auto">
          <a:xfrm>
            <a:off x="5610236" y="1805771"/>
            <a:ext cx="16209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r>
              <a:rPr lang="en-US" sz="1800" b="1" dirty="0">
                <a:latin typeface="+mn-lt"/>
              </a:rPr>
              <a:t>Intermediate </a:t>
            </a:r>
            <a:br>
              <a:rPr lang="en-US" sz="1800" b="1" dirty="0">
                <a:latin typeface="+mn-lt"/>
              </a:rPr>
            </a:br>
            <a:r>
              <a:rPr lang="en-US" sz="1800" b="1" dirty="0">
                <a:latin typeface="+mn-lt"/>
              </a:rPr>
              <a:t>result set 1</a:t>
            </a:r>
          </a:p>
        </p:txBody>
      </p:sp>
      <p:pic>
        <p:nvPicPr>
          <p:cNvPr id="1027" name="Picture 3" descr="\\sashq\root\dept\PSD\GRAPHICS\Illustrations\Arrows\arrow_swoop_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448853" flipV="1">
            <a:off x="5839227" y="3189219"/>
            <a:ext cx="603451" cy="6743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33219" y="3629173"/>
            <a:ext cx="1266693" cy="707886"/>
          </a:xfrm>
          <a:prstGeom prst="rect">
            <a:avLst/>
          </a:prstGeom>
          <a:noFill/>
        </p:spPr>
        <p:txBody>
          <a:bodyPr wrap="none" rtlCol="0">
            <a:spAutoFit/>
          </a:bodyPr>
          <a:lstStyle/>
          <a:p>
            <a:pPr algn="ctr"/>
            <a:r>
              <a:rPr lang="en-US" sz="2000" b="1" dirty="0"/>
              <a:t>Set </a:t>
            </a:r>
          </a:p>
          <a:p>
            <a:pPr algn="ctr"/>
            <a:r>
              <a:rPr lang="en-US" sz="2000" b="1" dirty="0"/>
              <a:t>Operator</a:t>
            </a:r>
          </a:p>
        </p:txBody>
      </p:sp>
      <p:pic>
        <p:nvPicPr>
          <p:cNvPr id="1030" name="Picture 6" descr="\\sashq\root\dept\PSD\GRAPHICS\Illustrations\Arrows\arrow_med_r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8205" y="3776512"/>
            <a:ext cx="557733" cy="3377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sashq\root\dept\PSD\GRAPHICS\Illustrations\Backgrounds\background_blue_haze_horiz_wider_light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075" y="4567499"/>
            <a:ext cx="2913207" cy="2020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ashq\root\dept\PSD\GRAPHICS\Illustrations\Backgrounds\background_blue_haze_horiz_wider_light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075" y="1925890"/>
            <a:ext cx="2913207" cy="192766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823913" y="4683589"/>
            <a:ext cx="2727131" cy="430887"/>
          </a:xfrm>
          <a:prstGeom prst="rect">
            <a:avLst/>
          </a:prstGeom>
          <a:noFill/>
          <a:ln>
            <a:noFill/>
          </a:ln>
        </p:spPr>
        <p:txBody>
          <a:bodyPr wrap="square" rtlCol="0">
            <a:spAutoFit/>
          </a:bodyPr>
          <a:lstStyle/>
          <a:p>
            <a:r>
              <a:rPr lang="en-US" sz="2200" dirty="0"/>
              <a:t>Query 2:</a:t>
            </a:r>
          </a:p>
        </p:txBody>
      </p:sp>
      <p:sp>
        <p:nvSpPr>
          <p:cNvPr id="36" name="TextBox 35"/>
          <p:cNvSpPr txBox="1"/>
          <p:nvPr/>
        </p:nvSpPr>
        <p:spPr>
          <a:xfrm>
            <a:off x="2819771" y="2009776"/>
            <a:ext cx="2703577" cy="430887"/>
          </a:xfrm>
          <a:prstGeom prst="rect">
            <a:avLst/>
          </a:prstGeom>
          <a:noFill/>
          <a:ln>
            <a:noFill/>
          </a:ln>
        </p:spPr>
        <p:txBody>
          <a:bodyPr wrap="square" rtlCol="0">
            <a:spAutoFit/>
          </a:bodyPr>
          <a:lstStyle/>
          <a:p>
            <a:r>
              <a:rPr lang="en-US" sz="2200" dirty="0"/>
              <a:t>Query 1:</a:t>
            </a:r>
          </a:p>
        </p:txBody>
      </p:sp>
      <p:pic>
        <p:nvPicPr>
          <p:cNvPr id="38" name="Picture 4" descr="L:\graphics\person_red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49" y="4583202"/>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1"/>
          <p:cNvSpPr txBox="1">
            <a:spLocks noChangeArrowheads="1"/>
          </p:cNvSpPr>
          <p:nvPr/>
        </p:nvSpPr>
        <p:spPr bwMode="auto">
          <a:xfrm>
            <a:off x="5610236" y="4643476"/>
            <a:ext cx="16209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r>
              <a:rPr lang="en-US" sz="1800" b="1" dirty="0">
                <a:latin typeface="+mn-lt"/>
              </a:rPr>
              <a:t>Intermediate </a:t>
            </a:r>
          </a:p>
          <a:p>
            <a:pPr algn="ctr" eaLnBrk="1" hangingPunct="1"/>
            <a:r>
              <a:rPr lang="en-US" sz="1800" b="1" dirty="0">
                <a:latin typeface="+mn-lt"/>
              </a:rPr>
              <a:t>result set 2</a:t>
            </a:r>
          </a:p>
        </p:txBody>
      </p:sp>
      <p:pic>
        <p:nvPicPr>
          <p:cNvPr id="43" name="Picture 3" descr="\\sashq\root\dept\PSD\GRAPHICS\Illustrations\Arrows\arrow_swoop_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155170">
            <a:off x="5807290" y="4039283"/>
            <a:ext cx="603451" cy="66094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 descr="\\sashq\root\dept\PSD\GRAPHICS\Illustrations\Documents and Reports\report_med_blu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477" y="3385020"/>
            <a:ext cx="972390" cy="119255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7540640" y="2847890"/>
            <a:ext cx="1621832" cy="646331"/>
          </a:xfrm>
          <a:prstGeom prst="rect">
            <a:avLst/>
          </a:prstGeom>
          <a:noFill/>
        </p:spPr>
        <p:txBody>
          <a:bodyPr wrap="square" rtlCol="0">
            <a:spAutoFit/>
          </a:bodyPr>
          <a:lstStyle/>
          <a:p>
            <a:pPr algn="ctr"/>
            <a:r>
              <a:rPr lang="en-US" sz="1800" b="1" dirty="0">
                <a:latin typeface="+mn-lt"/>
              </a:rPr>
              <a:t>Final Result</a:t>
            </a:r>
          </a:p>
          <a:p>
            <a:pPr algn="ctr"/>
            <a:r>
              <a:rPr lang="en-US" sz="1800" b="1" dirty="0">
                <a:latin typeface="+mn-lt"/>
              </a:rPr>
              <a:t>Set</a:t>
            </a:r>
          </a:p>
        </p:txBody>
      </p:sp>
      <p:pic>
        <p:nvPicPr>
          <p:cNvPr id="56" name="Picture 2" descr="\\sashq\root\dept\PSD\GRAPHICS\Illustrations\Arrows\arrow_rt_taper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206242">
            <a:off x="5004549" y="2303769"/>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ashq\root\dept\PSD\GRAPHICS\Illustrations\Arrows\arrow_rt_taper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043284">
            <a:off x="5011621" y="5684806"/>
            <a:ext cx="968575" cy="38817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5932170" y="2423160"/>
            <a:ext cx="937260" cy="937260"/>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26" name="Oval 25"/>
          <p:cNvSpPr/>
          <p:nvPr/>
        </p:nvSpPr>
        <p:spPr bwMode="auto">
          <a:xfrm>
            <a:off x="5932170" y="5250180"/>
            <a:ext cx="937260" cy="937260"/>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Tree>
    <p:extLst>
      <p:ext uri="{BB962C8B-B14F-4D97-AF65-F5344CB8AC3E}">
        <p14:creationId xmlns:p14="http://schemas.microsoft.com/office/powerpoint/2010/main" val="1589028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Duplicate Rows</a:t>
            </a:r>
          </a:p>
        </p:txBody>
      </p:sp>
      <p:sp>
        <p:nvSpPr>
          <p:cNvPr id="13" name="Content Placeholder 2"/>
          <p:cNvSpPr txBox="1">
            <a:spLocks/>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                             INTERSECT</a:t>
            </a:r>
          </a:p>
        </p:txBody>
      </p:sp>
      <p:graphicFrame>
        <p:nvGraphicFramePr>
          <p:cNvPr id="14" name="Table 13"/>
          <p:cNvGraphicFramePr>
            <a:graphicFrameLocks noGrp="1"/>
          </p:cNvGraphicFramePr>
          <p:nvPr>
            <p:extLst>
              <p:ext uri="{D42A27DB-BD31-4B8C-83A1-F6EECF244321}">
                <p14:modId xmlns:p14="http://schemas.microsoft.com/office/powerpoint/2010/main" val="600703577"/>
              </p:ext>
            </p:extLst>
          </p:nvPr>
        </p:nvGraphicFramePr>
        <p:xfrm>
          <a:off x="4825794" y="1650999"/>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5312535"/>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grpSp>
        <p:nvGrpSpPr>
          <p:cNvPr id="7" name="Group 6"/>
          <p:cNvGrpSpPr/>
          <p:nvPr/>
        </p:nvGrpSpPr>
        <p:grpSpPr>
          <a:xfrm>
            <a:off x="3495548" y="1738122"/>
            <a:ext cx="1055624" cy="1849647"/>
            <a:chOff x="6310376" y="3140202"/>
            <a:chExt cx="959810" cy="1681763"/>
          </a:xfrm>
        </p:grpSpPr>
        <p:sp>
          <p:nvSpPr>
            <p:cNvPr id="8" name="Oval 7"/>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9" name="Oval 8"/>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0" name="Freeform 9"/>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1" name="Oval 10"/>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508865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452404627"/>
              </p:ext>
            </p:extLst>
          </p:nvPr>
        </p:nvGraphicFramePr>
        <p:xfrm>
          <a:off x="668866" y="1667934"/>
          <a:ext cx="2514600" cy="4450080"/>
        </p:xfrm>
        <a:graphic>
          <a:graphicData uri="http://schemas.openxmlformats.org/drawingml/2006/table">
            <a:tbl>
              <a:tblPr firstRow="1" bandRow="1">
                <a:tableStyleId>{5C22544A-7EE6-4342-B048-85BDC9FD1C3A}</a:tableStyleId>
              </a:tblPr>
              <a:tblGrid>
                <a:gridCol w="1312333">
                  <a:extLst>
                    <a:ext uri="{9D8B030D-6E8A-4147-A177-3AD203B41FA5}">
                      <a16:colId xmlns:a16="http://schemas.microsoft.com/office/drawing/2014/main" val="20000"/>
                    </a:ext>
                  </a:extLst>
                </a:gridCol>
                <a:gridCol w="1202267">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1</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bl>
          </a:graphicData>
        </a:graphic>
      </p:graphicFrame>
      <p:sp>
        <p:nvSpPr>
          <p:cNvPr id="2" name="Title 1"/>
          <p:cNvSpPr>
            <a:spLocks noGrp="1"/>
          </p:cNvSpPr>
          <p:nvPr>
            <p:ph type="title"/>
          </p:nvPr>
        </p:nvSpPr>
        <p:spPr/>
        <p:txBody>
          <a:bodyPr/>
          <a:lstStyle/>
          <a:p>
            <a:r>
              <a:rPr lang="en-US" dirty="0"/>
              <a:t>Removing Non-Matching Rows</a:t>
            </a:r>
          </a:p>
        </p:txBody>
      </p:sp>
      <p:cxnSp>
        <p:nvCxnSpPr>
          <p:cNvPr id="9" name="Straight Connector 8"/>
          <p:cNvCxnSpPr/>
          <p:nvPr/>
        </p:nvCxnSpPr>
        <p:spPr bwMode="auto">
          <a:xfrm flipV="1">
            <a:off x="1266678" y="2958123"/>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0" name="Straight Connector 9"/>
          <p:cNvCxnSpPr/>
          <p:nvPr/>
        </p:nvCxnSpPr>
        <p:spPr bwMode="auto">
          <a:xfrm flipV="1">
            <a:off x="1266678" y="3327233"/>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1" name="Straight Connector 10"/>
          <p:cNvCxnSpPr/>
          <p:nvPr/>
        </p:nvCxnSpPr>
        <p:spPr bwMode="auto">
          <a:xfrm flipV="1">
            <a:off x="1266678" y="3691514"/>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2" name="Straight Connector 11"/>
          <p:cNvCxnSpPr/>
          <p:nvPr/>
        </p:nvCxnSpPr>
        <p:spPr bwMode="auto">
          <a:xfrm flipV="1">
            <a:off x="1266678" y="4061144"/>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3" name="Straight Connector 12"/>
          <p:cNvCxnSpPr/>
          <p:nvPr/>
        </p:nvCxnSpPr>
        <p:spPr bwMode="auto">
          <a:xfrm flipV="1">
            <a:off x="1266678" y="4438906"/>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4" name="Straight Connector 13"/>
          <p:cNvCxnSpPr/>
          <p:nvPr/>
        </p:nvCxnSpPr>
        <p:spPr bwMode="auto">
          <a:xfrm flipV="1">
            <a:off x="1266678" y="5906877"/>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5" name="Straight Connector 14"/>
          <p:cNvCxnSpPr/>
          <p:nvPr/>
        </p:nvCxnSpPr>
        <p:spPr bwMode="auto">
          <a:xfrm flipV="1">
            <a:off x="1266678" y="5172966"/>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6" name="Straight Connector 15"/>
          <p:cNvCxnSpPr/>
          <p:nvPr/>
        </p:nvCxnSpPr>
        <p:spPr bwMode="auto">
          <a:xfrm flipV="1">
            <a:off x="1266678" y="4806210"/>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sp>
        <p:nvSpPr>
          <p:cNvPr id="22" name="Content Placeholder 2"/>
          <p:cNvSpPr txBox="1">
            <a:spLocks/>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                             INTERSECT</a:t>
            </a:r>
          </a:p>
        </p:txBody>
      </p:sp>
      <p:graphicFrame>
        <p:nvGraphicFramePr>
          <p:cNvPr id="23" name="Table 22"/>
          <p:cNvGraphicFramePr>
            <a:graphicFrameLocks noGrp="1"/>
          </p:cNvGraphicFramePr>
          <p:nvPr>
            <p:extLst>
              <p:ext uri="{D42A27DB-BD31-4B8C-83A1-F6EECF244321}">
                <p14:modId xmlns:p14="http://schemas.microsoft.com/office/powerpoint/2010/main" val="3558323342"/>
              </p:ext>
            </p:extLst>
          </p:nvPr>
        </p:nvGraphicFramePr>
        <p:xfrm>
          <a:off x="4825794" y="1650999"/>
          <a:ext cx="2367775" cy="222504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115122">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2</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bl>
          </a:graphicData>
        </a:graphic>
      </p:graphicFrame>
      <p:grpSp>
        <p:nvGrpSpPr>
          <p:cNvPr id="17" name="Group 16"/>
          <p:cNvGrpSpPr/>
          <p:nvPr/>
        </p:nvGrpSpPr>
        <p:grpSpPr>
          <a:xfrm>
            <a:off x="3495548" y="1738122"/>
            <a:ext cx="1055624" cy="1849647"/>
            <a:chOff x="6310376" y="3140202"/>
            <a:chExt cx="959810" cy="1681763"/>
          </a:xfrm>
        </p:grpSpPr>
        <p:sp>
          <p:nvSpPr>
            <p:cNvPr id="18" name="Oval 17"/>
            <p:cNvSpPr/>
            <p:nvPr/>
          </p:nvSpPr>
          <p:spPr bwMode="auto">
            <a:xfrm>
              <a:off x="6311001" y="3140202"/>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9" name="Oval 18"/>
            <p:cNvSpPr/>
            <p:nvPr/>
          </p:nvSpPr>
          <p:spPr bwMode="auto">
            <a:xfrm>
              <a:off x="6311001" y="385561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20" name="Freeform 19"/>
            <p:cNvSpPr/>
            <p:nvPr/>
          </p:nvSpPr>
          <p:spPr bwMode="auto">
            <a:xfrm rot="5400000">
              <a:off x="6657398" y="3671108"/>
              <a:ext cx="253161" cy="644392"/>
            </a:xfrm>
            <a:custGeom>
              <a:avLst/>
              <a:gdLst>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17780 w 208280"/>
                <a:gd name="connsiteY12" fmla="*/ 167729 h 472529"/>
                <a:gd name="connsiteX13" fmla="*/ 7620 w 208280"/>
                <a:gd name="connsiteY13" fmla="*/ 190589 h 472529"/>
                <a:gd name="connsiteX14" fmla="*/ 0 w 208280"/>
                <a:gd name="connsiteY14" fmla="*/ 215989 h 472529"/>
                <a:gd name="connsiteX15" fmla="*/ 2540 w 208280"/>
                <a:gd name="connsiteY15" fmla="*/ 246469 h 472529"/>
                <a:gd name="connsiteX16" fmla="*/ 15240 w 208280"/>
                <a:gd name="connsiteY16" fmla="*/ 269329 h 472529"/>
                <a:gd name="connsiteX17" fmla="*/ 17780 w 208280"/>
                <a:gd name="connsiteY17" fmla="*/ 276949 h 472529"/>
                <a:gd name="connsiteX18" fmla="*/ 15240 w 208280"/>
                <a:gd name="connsiteY18" fmla="*/ 287109 h 472529"/>
                <a:gd name="connsiteX19" fmla="*/ 17780 w 208280"/>
                <a:gd name="connsiteY19" fmla="*/ 358229 h 472529"/>
                <a:gd name="connsiteX20" fmla="*/ 20320 w 208280"/>
                <a:gd name="connsiteY20" fmla="*/ 368389 h 472529"/>
                <a:gd name="connsiteX21" fmla="*/ 25400 w 208280"/>
                <a:gd name="connsiteY21" fmla="*/ 376009 h 472529"/>
                <a:gd name="connsiteX22" fmla="*/ 27940 w 208280"/>
                <a:gd name="connsiteY22" fmla="*/ 383629 h 472529"/>
                <a:gd name="connsiteX23" fmla="*/ 35560 w 208280"/>
                <a:gd name="connsiteY23" fmla="*/ 386169 h 472529"/>
                <a:gd name="connsiteX24" fmla="*/ 40640 w 208280"/>
                <a:gd name="connsiteY24" fmla="*/ 393789 h 472529"/>
                <a:gd name="connsiteX25" fmla="*/ 43180 w 208280"/>
                <a:gd name="connsiteY25" fmla="*/ 403949 h 472529"/>
                <a:gd name="connsiteX26" fmla="*/ 58420 w 208280"/>
                <a:gd name="connsiteY26" fmla="*/ 419189 h 472529"/>
                <a:gd name="connsiteX27" fmla="*/ 66040 w 208280"/>
                <a:gd name="connsiteY27" fmla="*/ 434429 h 472529"/>
                <a:gd name="connsiteX28" fmla="*/ 73660 w 208280"/>
                <a:gd name="connsiteY28" fmla="*/ 436969 h 472529"/>
                <a:gd name="connsiteX29" fmla="*/ 81280 w 208280"/>
                <a:gd name="connsiteY29" fmla="*/ 462369 h 472529"/>
                <a:gd name="connsiteX30" fmla="*/ 83820 w 208280"/>
                <a:gd name="connsiteY30" fmla="*/ 469989 h 472529"/>
                <a:gd name="connsiteX31" fmla="*/ 91440 w 208280"/>
                <a:gd name="connsiteY31" fmla="*/ 472529 h 472529"/>
                <a:gd name="connsiteX32" fmla="*/ 99060 w 208280"/>
                <a:gd name="connsiteY32" fmla="*/ 464909 h 472529"/>
                <a:gd name="connsiteX33" fmla="*/ 104140 w 208280"/>
                <a:gd name="connsiteY33" fmla="*/ 457289 h 472529"/>
                <a:gd name="connsiteX34" fmla="*/ 111760 w 208280"/>
                <a:gd name="connsiteY34" fmla="*/ 454749 h 472529"/>
                <a:gd name="connsiteX35" fmla="*/ 129540 w 208280"/>
                <a:gd name="connsiteY35" fmla="*/ 434429 h 472529"/>
                <a:gd name="connsiteX36" fmla="*/ 144780 w 208280"/>
                <a:gd name="connsiteY36" fmla="*/ 429349 h 472529"/>
                <a:gd name="connsiteX37" fmla="*/ 152400 w 208280"/>
                <a:gd name="connsiteY37" fmla="*/ 426809 h 472529"/>
                <a:gd name="connsiteX38" fmla="*/ 160020 w 208280"/>
                <a:gd name="connsiteY38" fmla="*/ 411569 h 472529"/>
                <a:gd name="connsiteX39" fmla="*/ 165100 w 208280"/>
                <a:gd name="connsiteY39" fmla="*/ 403949 h 472529"/>
                <a:gd name="connsiteX40" fmla="*/ 167640 w 208280"/>
                <a:gd name="connsiteY40" fmla="*/ 396329 h 472529"/>
                <a:gd name="connsiteX41" fmla="*/ 172720 w 208280"/>
                <a:gd name="connsiteY41" fmla="*/ 388709 h 472529"/>
                <a:gd name="connsiteX42" fmla="*/ 180340 w 208280"/>
                <a:gd name="connsiteY42" fmla="*/ 373469 h 472529"/>
                <a:gd name="connsiteX43" fmla="*/ 185420 w 208280"/>
                <a:gd name="connsiteY43" fmla="*/ 353149 h 472529"/>
                <a:gd name="connsiteX44" fmla="*/ 190500 w 208280"/>
                <a:gd name="connsiteY44" fmla="*/ 335369 h 472529"/>
                <a:gd name="connsiteX45" fmla="*/ 195580 w 208280"/>
                <a:gd name="connsiteY45" fmla="*/ 327749 h 472529"/>
                <a:gd name="connsiteX46" fmla="*/ 200660 w 208280"/>
                <a:gd name="connsiteY46" fmla="*/ 309969 h 472529"/>
                <a:gd name="connsiteX47" fmla="*/ 203200 w 208280"/>
                <a:gd name="connsiteY47" fmla="*/ 223609 h 472529"/>
                <a:gd name="connsiteX48" fmla="*/ 208280 w 208280"/>
                <a:gd name="connsiteY48" fmla="*/ 208369 h 472529"/>
                <a:gd name="connsiteX49" fmla="*/ 205740 w 208280"/>
                <a:gd name="connsiteY49" fmla="*/ 175349 h 472529"/>
                <a:gd name="connsiteX50" fmla="*/ 203200 w 208280"/>
                <a:gd name="connsiteY50" fmla="*/ 149949 h 472529"/>
                <a:gd name="connsiteX51" fmla="*/ 198120 w 208280"/>
                <a:gd name="connsiteY51" fmla="*/ 132169 h 472529"/>
                <a:gd name="connsiteX52" fmla="*/ 195580 w 208280"/>
                <a:gd name="connsiteY52" fmla="*/ 122009 h 472529"/>
                <a:gd name="connsiteX53" fmla="*/ 185420 w 208280"/>
                <a:gd name="connsiteY53" fmla="*/ 106769 h 472529"/>
                <a:gd name="connsiteX54" fmla="*/ 175260 w 208280"/>
                <a:gd name="connsiteY54" fmla="*/ 96609 h 472529"/>
                <a:gd name="connsiteX55" fmla="*/ 165100 w 208280"/>
                <a:gd name="connsiteY55" fmla="*/ 73749 h 472529"/>
                <a:gd name="connsiteX56" fmla="*/ 157480 w 208280"/>
                <a:gd name="connsiteY56" fmla="*/ 68669 h 472529"/>
                <a:gd name="connsiteX57" fmla="*/ 152400 w 208280"/>
                <a:gd name="connsiteY57" fmla="*/ 61049 h 472529"/>
                <a:gd name="connsiteX58" fmla="*/ 149860 w 208280"/>
                <a:gd name="connsiteY58" fmla="*/ 53429 h 472529"/>
                <a:gd name="connsiteX59" fmla="*/ 142240 w 208280"/>
                <a:gd name="connsiteY59" fmla="*/ 50889 h 472529"/>
                <a:gd name="connsiteX60" fmla="*/ 134620 w 208280"/>
                <a:gd name="connsiteY60" fmla="*/ 35649 h 472529"/>
                <a:gd name="connsiteX61" fmla="*/ 119380 w 208280"/>
                <a:gd name="connsiteY61" fmla="*/ 12789 h 472529"/>
                <a:gd name="connsiteX62" fmla="*/ 106680 w 208280"/>
                <a:gd name="connsiteY62" fmla="*/ 89 h 472529"/>
                <a:gd name="connsiteX63" fmla="*/ 91440 w 208280"/>
                <a:gd name="connsiteY63"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20320 w 208280"/>
                <a:gd name="connsiteY11" fmla="*/ 149949 h 472529"/>
                <a:gd name="connsiteX12" fmla="*/ 7620 w 208280"/>
                <a:gd name="connsiteY12" fmla="*/ 190589 h 472529"/>
                <a:gd name="connsiteX13" fmla="*/ 0 w 208280"/>
                <a:gd name="connsiteY13" fmla="*/ 215989 h 472529"/>
                <a:gd name="connsiteX14" fmla="*/ 2540 w 208280"/>
                <a:gd name="connsiteY14" fmla="*/ 246469 h 472529"/>
                <a:gd name="connsiteX15" fmla="*/ 15240 w 208280"/>
                <a:gd name="connsiteY15" fmla="*/ 269329 h 472529"/>
                <a:gd name="connsiteX16" fmla="*/ 17780 w 208280"/>
                <a:gd name="connsiteY16" fmla="*/ 276949 h 472529"/>
                <a:gd name="connsiteX17" fmla="*/ 15240 w 208280"/>
                <a:gd name="connsiteY17" fmla="*/ 287109 h 472529"/>
                <a:gd name="connsiteX18" fmla="*/ 17780 w 208280"/>
                <a:gd name="connsiteY18" fmla="*/ 358229 h 472529"/>
                <a:gd name="connsiteX19" fmla="*/ 20320 w 208280"/>
                <a:gd name="connsiteY19" fmla="*/ 368389 h 472529"/>
                <a:gd name="connsiteX20" fmla="*/ 25400 w 208280"/>
                <a:gd name="connsiteY20" fmla="*/ 376009 h 472529"/>
                <a:gd name="connsiteX21" fmla="*/ 27940 w 208280"/>
                <a:gd name="connsiteY21" fmla="*/ 383629 h 472529"/>
                <a:gd name="connsiteX22" fmla="*/ 35560 w 208280"/>
                <a:gd name="connsiteY22" fmla="*/ 386169 h 472529"/>
                <a:gd name="connsiteX23" fmla="*/ 40640 w 208280"/>
                <a:gd name="connsiteY23" fmla="*/ 393789 h 472529"/>
                <a:gd name="connsiteX24" fmla="*/ 43180 w 208280"/>
                <a:gd name="connsiteY24" fmla="*/ 403949 h 472529"/>
                <a:gd name="connsiteX25" fmla="*/ 58420 w 208280"/>
                <a:gd name="connsiteY25" fmla="*/ 419189 h 472529"/>
                <a:gd name="connsiteX26" fmla="*/ 66040 w 208280"/>
                <a:gd name="connsiteY26" fmla="*/ 434429 h 472529"/>
                <a:gd name="connsiteX27" fmla="*/ 73660 w 208280"/>
                <a:gd name="connsiteY27" fmla="*/ 436969 h 472529"/>
                <a:gd name="connsiteX28" fmla="*/ 81280 w 208280"/>
                <a:gd name="connsiteY28" fmla="*/ 462369 h 472529"/>
                <a:gd name="connsiteX29" fmla="*/ 83820 w 208280"/>
                <a:gd name="connsiteY29" fmla="*/ 469989 h 472529"/>
                <a:gd name="connsiteX30" fmla="*/ 91440 w 208280"/>
                <a:gd name="connsiteY30" fmla="*/ 472529 h 472529"/>
                <a:gd name="connsiteX31" fmla="*/ 99060 w 208280"/>
                <a:gd name="connsiteY31" fmla="*/ 464909 h 472529"/>
                <a:gd name="connsiteX32" fmla="*/ 104140 w 208280"/>
                <a:gd name="connsiteY32" fmla="*/ 457289 h 472529"/>
                <a:gd name="connsiteX33" fmla="*/ 111760 w 208280"/>
                <a:gd name="connsiteY33" fmla="*/ 454749 h 472529"/>
                <a:gd name="connsiteX34" fmla="*/ 129540 w 208280"/>
                <a:gd name="connsiteY34" fmla="*/ 434429 h 472529"/>
                <a:gd name="connsiteX35" fmla="*/ 144780 w 208280"/>
                <a:gd name="connsiteY35" fmla="*/ 429349 h 472529"/>
                <a:gd name="connsiteX36" fmla="*/ 152400 w 208280"/>
                <a:gd name="connsiteY36" fmla="*/ 426809 h 472529"/>
                <a:gd name="connsiteX37" fmla="*/ 160020 w 208280"/>
                <a:gd name="connsiteY37" fmla="*/ 411569 h 472529"/>
                <a:gd name="connsiteX38" fmla="*/ 165100 w 208280"/>
                <a:gd name="connsiteY38" fmla="*/ 403949 h 472529"/>
                <a:gd name="connsiteX39" fmla="*/ 167640 w 208280"/>
                <a:gd name="connsiteY39" fmla="*/ 396329 h 472529"/>
                <a:gd name="connsiteX40" fmla="*/ 172720 w 208280"/>
                <a:gd name="connsiteY40" fmla="*/ 388709 h 472529"/>
                <a:gd name="connsiteX41" fmla="*/ 180340 w 208280"/>
                <a:gd name="connsiteY41" fmla="*/ 373469 h 472529"/>
                <a:gd name="connsiteX42" fmla="*/ 185420 w 208280"/>
                <a:gd name="connsiteY42" fmla="*/ 353149 h 472529"/>
                <a:gd name="connsiteX43" fmla="*/ 190500 w 208280"/>
                <a:gd name="connsiteY43" fmla="*/ 335369 h 472529"/>
                <a:gd name="connsiteX44" fmla="*/ 195580 w 208280"/>
                <a:gd name="connsiteY44" fmla="*/ 327749 h 472529"/>
                <a:gd name="connsiteX45" fmla="*/ 200660 w 208280"/>
                <a:gd name="connsiteY45" fmla="*/ 309969 h 472529"/>
                <a:gd name="connsiteX46" fmla="*/ 203200 w 208280"/>
                <a:gd name="connsiteY46" fmla="*/ 223609 h 472529"/>
                <a:gd name="connsiteX47" fmla="*/ 208280 w 208280"/>
                <a:gd name="connsiteY47" fmla="*/ 208369 h 472529"/>
                <a:gd name="connsiteX48" fmla="*/ 205740 w 208280"/>
                <a:gd name="connsiteY48" fmla="*/ 175349 h 472529"/>
                <a:gd name="connsiteX49" fmla="*/ 203200 w 208280"/>
                <a:gd name="connsiteY49" fmla="*/ 149949 h 472529"/>
                <a:gd name="connsiteX50" fmla="*/ 198120 w 208280"/>
                <a:gd name="connsiteY50" fmla="*/ 132169 h 472529"/>
                <a:gd name="connsiteX51" fmla="*/ 195580 w 208280"/>
                <a:gd name="connsiteY51" fmla="*/ 122009 h 472529"/>
                <a:gd name="connsiteX52" fmla="*/ 185420 w 208280"/>
                <a:gd name="connsiteY52" fmla="*/ 106769 h 472529"/>
                <a:gd name="connsiteX53" fmla="*/ 175260 w 208280"/>
                <a:gd name="connsiteY53" fmla="*/ 96609 h 472529"/>
                <a:gd name="connsiteX54" fmla="*/ 165100 w 208280"/>
                <a:gd name="connsiteY54" fmla="*/ 73749 h 472529"/>
                <a:gd name="connsiteX55" fmla="*/ 157480 w 208280"/>
                <a:gd name="connsiteY55" fmla="*/ 68669 h 472529"/>
                <a:gd name="connsiteX56" fmla="*/ 152400 w 208280"/>
                <a:gd name="connsiteY56" fmla="*/ 61049 h 472529"/>
                <a:gd name="connsiteX57" fmla="*/ 149860 w 208280"/>
                <a:gd name="connsiteY57" fmla="*/ 53429 h 472529"/>
                <a:gd name="connsiteX58" fmla="*/ 142240 w 208280"/>
                <a:gd name="connsiteY58" fmla="*/ 50889 h 472529"/>
                <a:gd name="connsiteX59" fmla="*/ 134620 w 208280"/>
                <a:gd name="connsiteY59" fmla="*/ 35649 h 472529"/>
                <a:gd name="connsiteX60" fmla="*/ 119380 w 208280"/>
                <a:gd name="connsiteY60" fmla="*/ 12789 h 472529"/>
                <a:gd name="connsiteX61" fmla="*/ 106680 w 208280"/>
                <a:gd name="connsiteY61" fmla="*/ 89 h 472529"/>
                <a:gd name="connsiteX62" fmla="*/ 91440 w 208280"/>
                <a:gd name="connsiteY62"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5400 w 208280"/>
                <a:gd name="connsiteY9" fmla="*/ 132169 h 472529"/>
                <a:gd name="connsiteX10" fmla="*/ 22860 w 208280"/>
                <a:gd name="connsiteY10" fmla="*/ 139789 h 472529"/>
                <a:gd name="connsiteX11" fmla="*/ 7620 w 208280"/>
                <a:gd name="connsiteY11" fmla="*/ 190589 h 472529"/>
                <a:gd name="connsiteX12" fmla="*/ 0 w 208280"/>
                <a:gd name="connsiteY12" fmla="*/ 215989 h 472529"/>
                <a:gd name="connsiteX13" fmla="*/ 2540 w 208280"/>
                <a:gd name="connsiteY13" fmla="*/ 246469 h 472529"/>
                <a:gd name="connsiteX14" fmla="*/ 15240 w 208280"/>
                <a:gd name="connsiteY14" fmla="*/ 269329 h 472529"/>
                <a:gd name="connsiteX15" fmla="*/ 17780 w 208280"/>
                <a:gd name="connsiteY15" fmla="*/ 276949 h 472529"/>
                <a:gd name="connsiteX16" fmla="*/ 15240 w 208280"/>
                <a:gd name="connsiteY16" fmla="*/ 287109 h 472529"/>
                <a:gd name="connsiteX17" fmla="*/ 17780 w 208280"/>
                <a:gd name="connsiteY17" fmla="*/ 358229 h 472529"/>
                <a:gd name="connsiteX18" fmla="*/ 20320 w 208280"/>
                <a:gd name="connsiteY18" fmla="*/ 368389 h 472529"/>
                <a:gd name="connsiteX19" fmla="*/ 25400 w 208280"/>
                <a:gd name="connsiteY19" fmla="*/ 376009 h 472529"/>
                <a:gd name="connsiteX20" fmla="*/ 27940 w 208280"/>
                <a:gd name="connsiteY20" fmla="*/ 383629 h 472529"/>
                <a:gd name="connsiteX21" fmla="*/ 35560 w 208280"/>
                <a:gd name="connsiteY21" fmla="*/ 386169 h 472529"/>
                <a:gd name="connsiteX22" fmla="*/ 40640 w 208280"/>
                <a:gd name="connsiteY22" fmla="*/ 393789 h 472529"/>
                <a:gd name="connsiteX23" fmla="*/ 43180 w 208280"/>
                <a:gd name="connsiteY23" fmla="*/ 403949 h 472529"/>
                <a:gd name="connsiteX24" fmla="*/ 58420 w 208280"/>
                <a:gd name="connsiteY24" fmla="*/ 419189 h 472529"/>
                <a:gd name="connsiteX25" fmla="*/ 66040 w 208280"/>
                <a:gd name="connsiteY25" fmla="*/ 434429 h 472529"/>
                <a:gd name="connsiteX26" fmla="*/ 73660 w 208280"/>
                <a:gd name="connsiteY26" fmla="*/ 436969 h 472529"/>
                <a:gd name="connsiteX27" fmla="*/ 81280 w 208280"/>
                <a:gd name="connsiteY27" fmla="*/ 462369 h 472529"/>
                <a:gd name="connsiteX28" fmla="*/ 83820 w 208280"/>
                <a:gd name="connsiteY28" fmla="*/ 469989 h 472529"/>
                <a:gd name="connsiteX29" fmla="*/ 91440 w 208280"/>
                <a:gd name="connsiteY29" fmla="*/ 472529 h 472529"/>
                <a:gd name="connsiteX30" fmla="*/ 99060 w 208280"/>
                <a:gd name="connsiteY30" fmla="*/ 464909 h 472529"/>
                <a:gd name="connsiteX31" fmla="*/ 104140 w 208280"/>
                <a:gd name="connsiteY31" fmla="*/ 457289 h 472529"/>
                <a:gd name="connsiteX32" fmla="*/ 111760 w 208280"/>
                <a:gd name="connsiteY32" fmla="*/ 454749 h 472529"/>
                <a:gd name="connsiteX33" fmla="*/ 129540 w 208280"/>
                <a:gd name="connsiteY33" fmla="*/ 434429 h 472529"/>
                <a:gd name="connsiteX34" fmla="*/ 144780 w 208280"/>
                <a:gd name="connsiteY34" fmla="*/ 429349 h 472529"/>
                <a:gd name="connsiteX35" fmla="*/ 152400 w 208280"/>
                <a:gd name="connsiteY35" fmla="*/ 426809 h 472529"/>
                <a:gd name="connsiteX36" fmla="*/ 160020 w 208280"/>
                <a:gd name="connsiteY36" fmla="*/ 411569 h 472529"/>
                <a:gd name="connsiteX37" fmla="*/ 165100 w 208280"/>
                <a:gd name="connsiteY37" fmla="*/ 403949 h 472529"/>
                <a:gd name="connsiteX38" fmla="*/ 167640 w 208280"/>
                <a:gd name="connsiteY38" fmla="*/ 396329 h 472529"/>
                <a:gd name="connsiteX39" fmla="*/ 172720 w 208280"/>
                <a:gd name="connsiteY39" fmla="*/ 388709 h 472529"/>
                <a:gd name="connsiteX40" fmla="*/ 180340 w 208280"/>
                <a:gd name="connsiteY40" fmla="*/ 373469 h 472529"/>
                <a:gd name="connsiteX41" fmla="*/ 185420 w 208280"/>
                <a:gd name="connsiteY41" fmla="*/ 353149 h 472529"/>
                <a:gd name="connsiteX42" fmla="*/ 190500 w 208280"/>
                <a:gd name="connsiteY42" fmla="*/ 335369 h 472529"/>
                <a:gd name="connsiteX43" fmla="*/ 195580 w 208280"/>
                <a:gd name="connsiteY43" fmla="*/ 327749 h 472529"/>
                <a:gd name="connsiteX44" fmla="*/ 200660 w 208280"/>
                <a:gd name="connsiteY44" fmla="*/ 309969 h 472529"/>
                <a:gd name="connsiteX45" fmla="*/ 203200 w 208280"/>
                <a:gd name="connsiteY45" fmla="*/ 223609 h 472529"/>
                <a:gd name="connsiteX46" fmla="*/ 208280 w 208280"/>
                <a:gd name="connsiteY46" fmla="*/ 208369 h 472529"/>
                <a:gd name="connsiteX47" fmla="*/ 205740 w 208280"/>
                <a:gd name="connsiteY47" fmla="*/ 175349 h 472529"/>
                <a:gd name="connsiteX48" fmla="*/ 203200 w 208280"/>
                <a:gd name="connsiteY48" fmla="*/ 149949 h 472529"/>
                <a:gd name="connsiteX49" fmla="*/ 198120 w 208280"/>
                <a:gd name="connsiteY49" fmla="*/ 132169 h 472529"/>
                <a:gd name="connsiteX50" fmla="*/ 195580 w 208280"/>
                <a:gd name="connsiteY50" fmla="*/ 122009 h 472529"/>
                <a:gd name="connsiteX51" fmla="*/ 185420 w 208280"/>
                <a:gd name="connsiteY51" fmla="*/ 106769 h 472529"/>
                <a:gd name="connsiteX52" fmla="*/ 175260 w 208280"/>
                <a:gd name="connsiteY52" fmla="*/ 96609 h 472529"/>
                <a:gd name="connsiteX53" fmla="*/ 165100 w 208280"/>
                <a:gd name="connsiteY53" fmla="*/ 73749 h 472529"/>
                <a:gd name="connsiteX54" fmla="*/ 157480 w 208280"/>
                <a:gd name="connsiteY54" fmla="*/ 68669 h 472529"/>
                <a:gd name="connsiteX55" fmla="*/ 152400 w 208280"/>
                <a:gd name="connsiteY55" fmla="*/ 61049 h 472529"/>
                <a:gd name="connsiteX56" fmla="*/ 149860 w 208280"/>
                <a:gd name="connsiteY56" fmla="*/ 53429 h 472529"/>
                <a:gd name="connsiteX57" fmla="*/ 142240 w 208280"/>
                <a:gd name="connsiteY57" fmla="*/ 50889 h 472529"/>
                <a:gd name="connsiteX58" fmla="*/ 134620 w 208280"/>
                <a:gd name="connsiteY58" fmla="*/ 35649 h 472529"/>
                <a:gd name="connsiteX59" fmla="*/ 119380 w 208280"/>
                <a:gd name="connsiteY59" fmla="*/ 12789 h 472529"/>
                <a:gd name="connsiteX60" fmla="*/ 106680 w 208280"/>
                <a:gd name="connsiteY60" fmla="*/ 89 h 472529"/>
                <a:gd name="connsiteX61" fmla="*/ 91440 w 208280"/>
                <a:gd name="connsiteY61"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22860 w 208280"/>
                <a:gd name="connsiteY9" fmla="*/ 139789 h 472529"/>
                <a:gd name="connsiteX10" fmla="*/ 7620 w 208280"/>
                <a:gd name="connsiteY10" fmla="*/ 190589 h 472529"/>
                <a:gd name="connsiteX11" fmla="*/ 0 w 208280"/>
                <a:gd name="connsiteY11" fmla="*/ 215989 h 472529"/>
                <a:gd name="connsiteX12" fmla="*/ 2540 w 208280"/>
                <a:gd name="connsiteY12" fmla="*/ 246469 h 472529"/>
                <a:gd name="connsiteX13" fmla="*/ 15240 w 208280"/>
                <a:gd name="connsiteY13" fmla="*/ 269329 h 472529"/>
                <a:gd name="connsiteX14" fmla="*/ 17780 w 208280"/>
                <a:gd name="connsiteY14" fmla="*/ 276949 h 472529"/>
                <a:gd name="connsiteX15" fmla="*/ 15240 w 208280"/>
                <a:gd name="connsiteY15" fmla="*/ 287109 h 472529"/>
                <a:gd name="connsiteX16" fmla="*/ 17780 w 208280"/>
                <a:gd name="connsiteY16" fmla="*/ 358229 h 472529"/>
                <a:gd name="connsiteX17" fmla="*/ 20320 w 208280"/>
                <a:gd name="connsiteY17" fmla="*/ 368389 h 472529"/>
                <a:gd name="connsiteX18" fmla="*/ 25400 w 208280"/>
                <a:gd name="connsiteY18" fmla="*/ 376009 h 472529"/>
                <a:gd name="connsiteX19" fmla="*/ 27940 w 208280"/>
                <a:gd name="connsiteY19" fmla="*/ 383629 h 472529"/>
                <a:gd name="connsiteX20" fmla="*/ 35560 w 208280"/>
                <a:gd name="connsiteY20" fmla="*/ 386169 h 472529"/>
                <a:gd name="connsiteX21" fmla="*/ 40640 w 208280"/>
                <a:gd name="connsiteY21" fmla="*/ 393789 h 472529"/>
                <a:gd name="connsiteX22" fmla="*/ 43180 w 208280"/>
                <a:gd name="connsiteY22" fmla="*/ 403949 h 472529"/>
                <a:gd name="connsiteX23" fmla="*/ 58420 w 208280"/>
                <a:gd name="connsiteY23" fmla="*/ 419189 h 472529"/>
                <a:gd name="connsiteX24" fmla="*/ 66040 w 208280"/>
                <a:gd name="connsiteY24" fmla="*/ 434429 h 472529"/>
                <a:gd name="connsiteX25" fmla="*/ 73660 w 208280"/>
                <a:gd name="connsiteY25" fmla="*/ 436969 h 472529"/>
                <a:gd name="connsiteX26" fmla="*/ 81280 w 208280"/>
                <a:gd name="connsiteY26" fmla="*/ 462369 h 472529"/>
                <a:gd name="connsiteX27" fmla="*/ 83820 w 208280"/>
                <a:gd name="connsiteY27" fmla="*/ 469989 h 472529"/>
                <a:gd name="connsiteX28" fmla="*/ 91440 w 208280"/>
                <a:gd name="connsiteY28" fmla="*/ 472529 h 472529"/>
                <a:gd name="connsiteX29" fmla="*/ 99060 w 208280"/>
                <a:gd name="connsiteY29" fmla="*/ 464909 h 472529"/>
                <a:gd name="connsiteX30" fmla="*/ 104140 w 208280"/>
                <a:gd name="connsiteY30" fmla="*/ 457289 h 472529"/>
                <a:gd name="connsiteX31" fmla="*/ 111760 w 208280"/>
                <a:gd name="connsiteY31" fmla="*/ 454749 h 472529"/>
                <a:gd name="connsiteX32" fmla="*/ 129540 w 208280"/>
                <a:gd name="connsiteY32" fmla="*/ 434429 h 472529"/>
                <a:gd name="connsiteX33" fmla="*/ 144780 w 208280"/>
                <a:gd name="connsiteY33" fmla="*/ 429349 h 472529"/>
                <a:gd name="connsiteX34" fmla="*/ 152400 w 208280"/>
                <a:gd name="connsiteY34" fmla="*/ 426809 h 472529"/>
                <a:gd name="connsiteX35" fmla="*/ 160020 w 208280"/>
                <a:gd name="connsiteY35" fmla="*/ 411569 h 472529"/>
                <a:gd name="connsiteX36" fmla="*/ 165100 w 208280"/>
                <a:gd name="connsiteY36" fmla="*/ 403949 h 472529"/>
                <a:gd name="connsiteX37" fmla="*/ 167640 w 208280"/>
                <a:gd name="connsiteY37" fmla="*/ 396329 h 472529"/>
                <a:gd name="connsiteX38" fmla="*/ 172720 w 208280"/>
                <a:gd name="connsiteY38" fmla="*/ 388709 h 472529"/>
                <a:gd name="connsiteX39" fmla="*/ 180340 w 208280"/>
                <a:gd name="connsiteY39" fmla="*/ 373469 h 472529"/>
                <a:gd name="connsiteX40" fmla="*/ 185420 w 208280"/>
                <a:gd name="connsiteY40" fmla="*/ 353149 h 472529"/>
                <a:gd name="connsiteX41" fmla="*/ 190500 w 208280"/>
                <a:gd name="connsiteY41" fmla="*/ 335369 h 472529"/>
                <a:gd name="connsiteX42" fmla="*/ 195580 w 208280"/>
                <a:gd name="connsiteY42" fmla="*/ 327749 h 472529"/>
                <a:gd name="connsiteX43" fmla="*/ 200660 w 208280"/>
                <a:gd name="connsiteY43" fmla="*/ 309969 h 472529"/>
                <a:gd name="connsiteX44" fmla="*/ 203200 w 208280"/>
                <a:gd name="connsiteY44" fmla="*/ 223609 h 472529"/>
                <a:gd name="connsiteX45" fmla="*/ 208280 w 208280"/>
                <a:gd name="connsiteY45" fmla="*/ 208369 h 472529"/>
                <a:gd name="connsiteX46" fmla="*/ 205740 w 208280"/>
                <a:gd name="connsiteY46" fmla="*/ 175349 h 472529"/>
                <a:gd name="connsiteX47" fmla="*/ 203200 w 208280"/>
                <a:gd name="connsiteY47" fmla="*/ 149949 h 472529"/>
                <a:gd name="connsiteX48" fmla="*/ 198120 w 208280"/>
                <a:gd name="connsiteY48" fmla="*/ 132169 h 472529"/>
                <a:gd name="connsiteX49" fmla="*/ 195580 w 208280"/>
                <a:gd name="connsiteY49" fmla="*/ 122009 h 472529"/>
                <a:gd name="connsiteX50" fmla="*/ 185420 w 208280"/>
                <a:gd name="connsiteY50" fmla="*/ 106769 h 472529"/>
                <a:gd name="connsiteX51" fmla="*/ 175260 w 208280"/>
                <a:gd name="connsiteY51" fmla="*/ 96609 h 472529"/>
                <a:gd name="connsiteX52" fmla="*/ 165100 w 208280"/>
                <a:gd name="connsiteY52" fmla="*/ 73749 h 472529"/>
                <a:gd name="connsiteX53" fmla="*/ 157480 w 208280"/>
                <a:gd name="connsiteY53" fmla="*/ 68669 h 472529"/>
                <a:gd name="connsiteX54" fmla="*/ 152400 w 208280"/>
                <a:gd name="connsiteY54" fmla="*/ 61049 h 472529"/>
                <a:gd name="connsiteX55" fmla="*/ 149860 w 208280"/>
                <a:gd name="connsiteY55" fmla="*/ 53429 h 472529"/>
                <a:gd name="connsiteX56" fmla="*/ 142240 w 208280"/>
                <a:gd name="connsiteY56" fmla="*/ 50889 h 472529"/>
                <a:gd name="connsiteX57" fmla="*/ 134620 w 208280"/>
                <a:gd name="connsiteY57" fmla="*/ 35649 h 472529"/>
                <a:gd name="connsiteX58" fmla="*/ 119380 w 208280"/>
                <a:gd name="connsiteY58" fmla="*/ 12789 h 472529"/>
                <a:gd name="connsiteX59" fmla="*/ 106680 w 208280"/>
                <a:gd name="connsiteY59" fmla="*/ 89 h 472529"/>
                <a:gd name="connsiteX60" fmla="*/ 91440 w 208280"/>
                <a:gd name="connsiteY60"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33020 w 208280"/>
                <a:gd name="connsiteY7" fmla="*/ 109309 h 472529"/>
                <a:gd name="connsiteX8" fmla="*/ 27940 w 208280"/>
                <a:gd name="connsiteY8" fmla="*/ 124549 h 472529"/>
                <a:gd name="connsiteX9" fmla="*/ 7620 w 208280"/>
                <a:gd name="connsiteY9" fmla="*/ 190589 h 472529"/>
                <a:gd name="connsiteX10" fmla="*/ 0 w 208280"/>
                <a:gd name="connsiteY10" fmla="*/ 215989 h 472529"/>
                <a:gd name="connsiteX11" fmla="*/ 2540 w 208280"/>
                <a:gd name="connsiteY11" fmla="*/ 246469 h 472529"/>
                <a:gd name="connsiteX12" fmla="*/ 15240 w 208280"/>
                <a:gd name="connsiteY12" fmla="*/ 269329 h 472529"/>
                <a:gd name="connsiteX13" fmla="*/ 17780 w 208280"/>
                <a:gd name="connsiteY13" fmla="*/ 276949 h 472529"/>
                <a:gd name="connsiteX14" fmla="*/ 15240 w 208280"/>
                <a:gd name="connsiteY14" fmla="*/ 287109 h 472529"/>
                <a:gd name="connsiteX15" fmla="*/ 17780 w 208280"/>
                <a:gd name="connsiteY15" fmla="*/ 358229 h 472529"/>
                <a:gd name="connsiteX16" fmla="*/ 20320 w 208280"/>
                <a:gd name="connsiteY16" fmla="*/ 368389 h 472529"/>
                <a:gd name="connsiteX17" fmla="*/ 25400 w 208280"/>
                <a:gd name="connsiteY17" fmla="*/ 376009 h 472529"/>
                <a:gd name="connsiteX18" fmla="*/ 27940 w 208280"/>
                <a:gd name="connsiteY18" fmla="*/ 383629 h 472529"/>
                <a:gd name="connsiteX19" fmla="*/ 35560 w 208280"/>
                <a:gd name="connsiteY19" fmla="*/ 386169 h 472529"/>
                <a:gd name="connsiteX20" fmla="*/ 40640 w 208280"/>
                <a:gd name="connsiteY20" fmla="*/ 393789 h 472529"/>
                <a:gd name="connsiteX21" fmla="*/ 43180 w 208280"/>
                <a:gd name="connsiteY21" fmla="*/ 403949 h 472529"/>
                <a:gd name="connsiteX22" fmla="*/ 58420 w 208280"/>
                <a:gd name="connsiteY22" fmla="*/ 419189 h 472529"/>
                <a:gd name="connsiteX23" fmla="*/ 66040 w 208280"/>
                <a:gd name="connsiteY23" fmla="*/ 434429 h 472529"/>
                <a:gd name="connsiteX24" fmla="*/ 73660 w 208280"/>
                <a:gd name="connsiteY24" fmla="*/ 436969 h 472529"/>
                <a:gd name="connsiteX25" fmla="*/ 81280 w 208280"/>
                <a:gd name="connsiteY25" fmla="*/ 462369 h 472529"/>
                <a:gd name="connsiteX26" fmla="*/ 83820 w 208280"/>
                <a:gd name="connsiteY26" fmla="*/ 469989 h 472529"/>
                <a:gd name="connsiteX27" fmla="*/ 91440 w 208280"/>
                <a:gd name="connsiteY27" fmla="*/ 472529 h 472529"/>
                <a:gd name="connsiteX28" fmla="*/ 99060 w 208280"/>
                <a:gd name="connsiteY28" fmla="*/ 464909 h 472529"/>
                <a:gd name="connsiteX29" fmla="*/ 104140 w 208280"/>
                <a:gd name="connsiteY29" fmla="*/ 457289 h 472529"/>
                <a:gd name="connsiteX30" fmla="*/ 111760 w 208280"/>
                <a:gd name="connsiteY30" fmla="*/ 454749 h 472529"/>
                <a:gd name="connsiteX31" fmla="*/ 129540 w 208280"/>
                <a:gd name="connsiteY31" fmla="*/ 434429 h 472529"/>
                <a:gd name="connsiteX32" fmla="*/ 144780 w 208280"/>
                <a:gd name="connsiteY32" fmla="*/ 429349 h 472529"/>
                <a:gd name="connsiteX33" fmla="*/ 152400 w 208280"/>
                <a:gd name="connsiteY33" fmla="*/ 426809 h 472529"/>
                <a:gd name="connsiteX34" fmla="*/ 160020 w 208280"/>
                <a:gd name="connsiteY34" fmla="*/ 411569 h 472529"/>
                <a:gd name="connsiteX35" fmla="*/ 165100 w 208280"/>
                <a:gd name="connsiteY35" fmla="*/ 403949 h 472529"/>
                <a:gd name="connsiteX36" fmla="*/ 167640 w 208280"/>
                <a:gd name="connsiteY36" fmla="*/ 396329 h 472529"/>
                <a:gd name="connsiteX37" fmla="*/ 172720 w 208280"/>
                <a:gd name="connsiteY37" fmla="*/ 388709 h 472529"/>
                <a:gd name="connsiteX38" fmla="*/ 180340 w 208280"/>
                <a:gd name="connsiteY38" fmla="*/ 373469 h 472529"/>
                <a:gd name="connsiteX39" fmla="*/ 185420 w 208280"/>
                <a:gd name="connsiteY39" fmla="*/ 353149 h 472529"/>
                <a:gd name="connsiteX40" fmla="*/ 190500 w 208280"/>
                <a:gd name="connsiteY40" fmla="*/ 335369 h 472529"/>
                <a:gd name="connsiteX41" fmla="*/ 195580 w 208280"/>
                <a:gd name="connsiteY41" fmla="*/ 327749 h 472529"/>
                <a:gd name="connsiteX42" fmla="*/ 200660 w 208280"/>
                <a:gd name="connsiteY42" fmla="*/ 309969 h 472529"/>
                <a:gd name="connsiteX43" fmla="*/ 203200 w 208280"/>
                <a:gd name="connsiteY43" fmla="*/ 223609 h 472529"/>
                <a:gd name="connsiteX44" fmla="*/ 208280 w 208280"/>
                <a:gd name="connsiteY44" fmla="*/ 208369 h 472529"/>
                <a:gd name="connsiteX45" fmla="*/ 205740 w 208280"/>
                <a:gd name="connsiteY45" fmla="*/ 175349 h 472529"/>
                <a:gd name="connsiteX46" fmla="*/ 203200 w 208280"/>
                <a:gd name="connsiteY46" fmla="*/ 149949 h 472529"/>
                <a:gd name="connsiteX47" fmla="*/ 198120 w 208280"/>
                <a:gd name="connsiteY47" fmla="*/ 132169 h 472529"/>
                <a:gd name="connsiteX48" fmla="*/ 195580 w 208280"/>
                <a:gd name="connsiteY48" fmla="*/ 122009 h 472529"/>
                <a:gd name="connsiteX49" fmla="*/ 185420 w 208280"/>
                <a:gd name="connsiteY49" fmla="*/ 106769 h 472529"/>
                <a:gd name="connsiteX50" fmla="*/ 175260 w 208280"/>
                <a:gd name="connsiteY50" fmla="*/ 96609 h 472529"/>
                <a:gd name="connsiteX51" fmla="*/ 165100 w 208280"/>
                <a:gd name="connsiteY51" fmla="*/ 73749 h 472529"/>
                <a:gd name="connsiteX52" fmla="*/ 157480 w 208280"/>
                <a:gd name="connsiteY52" fmla="*/ 68669 h 472529"/>
                <a:gd name="connsiteX53" fmla="*/ 152400 w 208280"/>
                <a:gd name="connsiteY53" fmla="*/ 61049 h 472529"/>
                <a:gd name="connsiteX54" fmla="*/ 149860 w 208280"/>
                <a:gd name="connsiteY54" fmla="*/ 53429 h 472529"/>
                <a:gd name="connsiteX55" fmla="*/ 142240 w 208280"/>
                <a:gd name="connsiteY55" fmla="*/ 50889 h 472529"/>
                <a:gd name="connsiteX56" fmla="*/ 134620 w 208280"/>
                <a:gd name="connsiteY56" fmla="*/ 35649 h 472529"/>
                <a:gd name="connsiteX57" fmla="*/ 119380 w 208280"/>
                <a:gd name="connsiteY57" fmla="*/ 12789 h 472529"/>
                <a:gd name="connsiteX58" fmla="*/ 106680 w 208280"/>
                <a:gd name="connsiteY58" fmla="*/ 89 h 472529"/>
                <a:gd name="connsiteX59" fmla="*/ 91440 w 208280"/>
                <a:gd name="connsiteY59"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27940 w 208280"/>
                <a:gd name="connsiteY7" fmla="*/ 124549 h 472529"/>
                <a:gd name="connsiteX8" fmla="*/ 7620 w 208280"/>
                <a:gd name="connsiteY8" fmla="*/ 190589 h 472529"/>
                <a:gd name="connsiteX9" fmla="*/ 0 w 208280"/>
                <a:gd name="connsiteY9" fmla="*/ 215989 h 472529"/>
                <a:gd name="connsiteX10" fmla="*/ 2540 w 208280"/>
                <a:gd name="connsiteY10" fmla="*/ 246469 h 472529"/>
                <a:gd name="connsiteX11" fmla="*/ 15240 w 208280"/>
                <a:gd name="connsiteY11" fmla="*/ 269329 h 472529"/>
                <a:gd name="connsiteX12" fmla="*/ 17780 w 208280"/>
                <a:gd name="connsiteY12" fmla="*/ 276949 h 472529"/>
                <a:gd name="connsiteX13" fmla="*/ 15240 w 208280"/>
                <a:gd name="connsiteY13" fmla="*/ 287109 h 472529"/>
                <a:gd name="connsiteX14" fmla="*/ 17780 w 208280"/>
                <a:gd name="connsiteY14" fmla="*/ 358229 h 472529"/>
                <a:gd name="connsiteX15" fmla="*/ 20320 w 208280"/>
                <a:gd name="connsiteY15" fmla="*/ 368389 h 472529"/>
                <a:gd name="connsiteX16" fmla="*/ 25400 w 208280"/>
                <a:gd name="connsiteY16" fmla="*/ 376009 h 472529"/>
                <a:gd name="connsiteX17" fmla="*/ 27940 w 208280"/>
                <a:gd name="connsiteY17" fmla="*/ 383629 h 472529"/>
                <a:gd name="connsiteX18" fmla="*/ 35560 w 208280"/>
                <a:gd name="connsiteY18" fmla="*/ 386169 h 472529"/>
                <a:gd name="connsiteX19" fmla="*/ 40640 w 208280"/>
                <a:gd name="connsiteY19" fmla="*/ 393789 h 472529"/>
                <a:gd name="connsiteX20" fmla="*/ 43180 w 208280"/>
                <a:gd name="connsiteY20" fmla="*/ 403949 h 472529"/>
                <a:gd name="connsiteX21" fmla="*/ 58420 w 208280"/>
                <a:gd name="connsiteY21" fmla="*/ 419189 h 472529"/>
                <a:gd name="connsiteX22" fmla="*/ 66040 w 208280"/>
                <a:gd name="connsiteY22" fmla="*/ 434429 h 472529"/>
                <a:gd name="connsiteX23" fmla="*/ 73660 w 208280"/>
                <a:gd name="connsiteY23" fmla="*/ 436969 h 472529"/>
                <a:gd name="connsiteX24" fmla="*/ 81280 w 208280"/>
                <a:gd name="connsiteY24" fmla="*/ 462369 h 472529"/>
                <a:gd name="connsiteX25" fmla="*/ 83820 w 208280"/>
                <a:gd name="connsiteY25" fmla="*/ 469989 h 472529"/>
                <a:gd name="connsiteX26" fmla="*/ 91440 w 208280"/>
                <a:gd name="connsiteY26" fmla="*/ 472529 h 472529"/>
                <a:gd name="connsiteX27" fmla="*/ 99060 w 208280"/>
                <a:gd name="connsiteY27" fmla="*/ 464909 h 472529"/>
                <a:gd name="connsiteX28" fmla="*/ 104140 w 208280"/>
                <a:gd name="connsiteY28" fmla="*/ 457289 h 472529"/>
                <a:gd name="connsiteX29" fmla="*/ 111760 w 208280"/>
                <a:gd name="connsiteY29" fmla="*/ 454749 h 472529"/>
                <a:gd name="connsiteX30" fmla="*/ 129540 w 208280"/>
                <a:gd name="connsiteY30" fmla="*/ 434429 h 472529"/>
                <a:gd name="connsiteX31" fmla="*/ 144780 w 208280"/>
                <a:gd name="connsiteY31" fmla="*/ 429349 h 472529"/>
                <a:gd name="connsiteX32" fmla="*/ 152400 w 208280"/>
                <a:gd name="connsiteY32" fmla="*/ 426809 h 472529"/>
                <a:gd name="connsiteX33" fmla="*/ 160020 w 208280"/>
                <a:gd name="connsiteY33" fmla="*/ 411569 h 472529"/>
                <a:gd name="connsiteX34" fmla="*/ 165100 w 208280"/>
                <a:gd name="connsiteY34" fmla="*/ 403949 h 472529"/>
                <a:gd name="connsiteX35" fmla="*/ 167640 w 208280"/>
                <a:gd name="connsiteY35" fmla="*/ 396329 h 472529"/>
                <a:gd name="connsiteX36" fmla="*/ 172720 w 208280"/>
                <a:gd name="connsiteY36" fmla="*/ 388709 h 472529"/>
                <a:gd name="connsiteX37" fmla="*/ 180340 w 208280"/>
                <a:gd name="connsiteY37" fmla="*/ 373469 h 472529"/>
                <a:gd name="connsiteX38" fmla="*/ 185420 w 208280"/>
                <a:gd name="connsiteY38" fmla="*/ 353149 h 472529"/>
                <a:gd name="connsiteX39" fmla="*/ 190500 w 208280"/>
                <a:gd name="connsiteY39" fmla="*/ 335369 h 472529"/>
                <a:gd name="connsiteX40" fmla="*/ 195580 w 208280"/>
                <a:gd name="connsiteY40" fmla="*/ 327749 h 472529"/>
                <a:gd name="connsiteX41" fmla="*/ 200660 w 208280"/>
                <a:gd name="connsiteY41" fmla="*/ 309969 h 472529"/>
                <a:gd name="connsiteX42" fmla="*/ 203200 w 208280"/>
                <a:gd name="connsiteY42" fmla="*/ 223609 h 472529"/>
                <a:gd name="connsiteX43" fmla="*/ 208280 w 208280"/>
                <a:gd name="connsiteY43" fmla="*/ 208369 h 472529"/>
                <a:gd name="connsiteX44" fmla="*/ 205740 w 208280"/>
                <a:gd name="connsiteY44" fmla="*/ 175349 h 472529"/>
                <a:gd name="connsiteX45" fmla="*/ 203200 w 208280"/>
                <a:gd name="connsiteY45" fmla="*/ 149949 h 472529"/>
                <a:gd name="connsiteX46" fmla="*/ 198120 w 208280"/>
                <a:gd name="connsiteY46" fmla="*/ 132169 h 472529"/>
                <a:gd name="connsiteX47" fmla="*/ 195580 w 208280"/>
                <a:gd name="connsiteY47" fmla="*/ 122009 h 472529"/>
                <a:gd name="connsiteX48" fmla="*/ 185420 w 208280"/>
                <a:gd name="connsiteY48" fmla="*/ 106769 h 472529"/>
                <a:gd name="connsiteX49" fmla="*/ 175260 w 208280"/>
                <a:gd name="connsiteY49" fmla="*/ 96609 h 472529"/>
                <a:gd name="connsiteX50" fmla="*/ 165100 w 208280"/>
                <a:gd name="connsiteY50" fmla="*/ 73749 h 472529"/>
                <a:gd name="connsiteX51" fmla="*/ 157480 w 208280"/>
                <a:gd name="connsiteY51" fmla="*/ 68669 h 472529"/>
                <a:gd name="connsiteX52" fmla="*/ 152400 w 208280"/>
                <a:gd name="connsiteY52" fmla="*/ 61049 h 472529"/>
                <a:gd name="connsiteX53" fmla="*/ 149860 w 208280"/>
                <a:gd name="connsiteY53" fmla="*/ 53429 h 472529"/>
                <a:gd name="connsiteX54" fmla="*/ 142240 w 208280"/>
                <a:gd name="connsiteY54" fmla="*/ 50889 h 472529"/>
                <a:gd name="connsiteX55" fmla="*/ 134620 w 208280"/>
                <a:gd name="connsiteY55" fmla="*/ 35649 h 472529"/>
                <a:gd name="connsiteX56" fmla="*/ 119380 w 208280"/>
                <a:gd name="connsiteY56" fmla="*/ 12789 h 472529"/>
                <a:gd name="connsiteX57" fmla="*/ 106680 w 208280"/>
                <a:gd name="connsiteY57" fmla="*/ 89 h 472529"/>
                <a:gd name="connsiteX58" fmla="*/ 91440 w 208280"/>
                <a:gd name="connsiteY58"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35560 w 208280"/>
                <a:gd name="connsiteY6" fmla="*/ 96609 h 472529"/>
                <a:gd name="connsiteX7" fmla="*/ 7620 w 208280"/>
                <a:gd name="connsiteY7" fmla="*/ 190589 h 472529"/>
                <a:gd name="connsiteX8" fmla="*/ 0 w 208280"/>
                <a:gd name="connsiteY8" fmla="*/ 215989 h 472529"/>
                <a:gd name="connsiteX9" fmla="*/ 2540 w 208280"/>
                <a:gd name="connsiteY9" fmla="*/ 246469 h 472529"/>
                <a:gd name="connsiteX10" fmla="*/ 15240 w 208280"/>
                <a:gd name="connsiteY10" fmla="*/ 269329 h 472529"/>
                <a:gd name="connsiteX11" fmla="*/ 17780 w 208280"/>
                <a:gd name="connsiteY11" fmla="*/ 276949 h 472529"/>
                <a:gd name="connsiteX12" fmla="*/ 15240 w 208280"/>
                <a:gd name="connsiteY12" fmla="*/ 287109 h 472529"/>
                <a:gd name="connsiteX13" fmla="*/ 17780 w 208280"/>
                <a:gd name="connsiteY13" fmla="*/ 358229 h 472529"/>
                <a:gd name="connsiteX14" fmla="*/ 20320 w 208280"/>
                <a:gd name="connsiteY14" fmla="*/ 368389 h 472529"/>
                <a:gd name="connsiteX15" fmla="*/ 25400 w 208280"/>
                <a:gd name="connsiteY15" fmla="*/ 376009 h 472529"/>
                <a:gd name="connsiteX16" fmla="*/ 27940 w 208280"/>
                <a:gd name="connsiteY16" fmla="*/ 383629 h 472529"/>
                <a:gd name="connsiteX17" fmla="*/ 35560 w 208280"/>
                <a:gd name="connsiteY17" fmla="*/ 386169 h 472529"/>
                <a:gd name="connsiteX18" fmla="*/ 40640 w 208280"/>
                <a:gd name="connsiteY18" fmla="*/ 393789 h 472529"/>
                <a:gd name="connsiteX19" fmla="*/ 43180 w 208280"/>
                <a:gd name="connsiteY19" fmla="*/ 403949 h 472529"/>
                <a:gd name="connsiteX20" fmla="*/ 58420 w 208280"/>
                <a:gd name="connsiteY20" fmla="*/ 419189 h 472529"/>
                <a:gd name="connsiteX21" fmla="*/ 66040 w 208280"/>
                <a:gd name="connsiteY21" fmla="*/ 434429 h 472529"/>
                <a:gd name="connsiteX22" fmla="*/ 73660 w 208280"/>
                <a:gd name="connsiteY22" fmla="*/ 436969 h 472529"/>
                <a:gd name="connsiteX23" fmla="*/ 81280 w 208280"/>
                <a:gd name="connsiteY23" fmla="*/ 462369 h 472529"/>
                <a:gd name="connsiteX24" fmla="*/ 83820 w 208280"/>
                <a:gd name="connsiteY24" fmla="*/ 469989 h 472529"/>
                <a:gd name="connsiteX25" fmla="*/ 91440 w 208280"/>
                <a:gd name="connsiteY25" fmla="*/ 472529 h 472529"/>
                <a:gd name="connsiteX26" fmla="*/ 99060 w 208280"/>
                <a:gd name="connsiteY26" fmla="*/ 464909 h 472529"/>
                <a:gd name="connsiteX27" fmla="*/ 104140 w 208280"/>
                <a:gd name="connsiteY27" fmla="*/ 457289 h 472529"/>
                <a:gd name="connsiteX28" fmla="*/ 111760 w 208280"/>
                <a:gd name="connsiteY28" fmla="*/ 454749 h 472529"/>
                <a:gd name="connsiteX29" fmla="*/ 129540 w 208280"/>
                <a:gd name="connsiteY29" fmla="*/ 434429 h 472529"/>
                <a:gd name="connsiteX30" fmla="*/ 144780 w 208280"/>
                <a:gd name="connsiteY30" fmla="*/ 429349 h 472529"/>
                <a:gd name="connsiteX31" fmla="*/ 152400 w 208280"/>
                <a:gd name="connsiteY31" fmla="*/ 426809 h 472529"/>
                <a:gd name="connsiteX32" fmla="*/ 160020 w 208280"/>
                <a:gd name="connsiteY32" fmla="*/ 411569 h 472529"/>
                <a:gd name="connsiteX33" fmla="*/ 165100 w 208280"/>
                <a:gd name="connsiteY33" fmla="*/ 403949 h 472529"/>
                <a:gd name="connsiteX34" fmla="*/ 167640 w 208280"/>
                <a:gd name="connsiteY34" fmla="*/ 396329 h 472529"/>
                <a:gd name="connsiteX35" fmla="*/ 172720 w 208280"/>
                <a:gd name="connsiteY35" fmla="*/ 388709 h 472529"/>
                <a:gd name="connsiteX36" fmla="*/ 180340 w 208280"/>
                <a:gd name="connsiteY36" fmla="*/ 373469 h 472529"/>
                <a:gd name="connsiteX37" fmla="*/ 185420 w 208280"/>
                <a:gd name="connsiteY37" fmla="*/ 353149 h 472529"/>
                <a:gd name="connsiteX38" fmla="*/ 190500 w 208280"/>
                <a:gd name="connsiteY38" fmla="*/ 335369 h 472529"/>
                <a:gd name="connsiteX39" fmla="*/ 195580 w 208280"/>
                <a:gd name="connsiteY39" fmla="*/ 327749 h 472529"/>
                <a:gd name="connsiteX40" fmla="*/ 200660 w 208280"/>
                <a:gd name="connsiteY40" fmla="*/ 309969 h 472529"/>
                <a:gd name="connsiteX41" fmla="*/ 203200 w 208280"/>
                <a:gd name="connsiteY41" fmla="*/ 223609 h 472529"/>
                <a:gd name="connsiteX42" fmla="*/ 208280 w 208280"/>
                <a:gd name="connsiteY42" fmla="*/ 208369 h 472529"/>
                <a:gd name="connsiteX43" fmla="*/ 205740 w 208280"/>
                <a:gd name="connsiteY43" fmla="*/ 175349 h 472529"/>
                <a:gd name="connsiteX44" fmla="*/ 203200 w 208280"/>
                <a:gd name="connsiteY44" fmla="*/ 149949 h 472529"/>
                <a:gd name="connsiteX45" fmla="*/ 198120 w 208280"/>
                <a:gd name="connsiteY45" fmla="*/ 132169 h 472529"/>
                <a:gd name="connsiteX46" fmla="*/ 195580 w 208280"/>
                <a:gd name="connsiteY46" fmla="*/ 122009 h 472529"/>
                <a:gd name="connsiteX47" fmla="*/ 185420 w 208280"/>
                <a:gd name="connsiteY47" fmla="*/ 106769 h 472529"/>
                <a:gd name="connsiteX48" fmla="*/ 175260 w 208280"/>
                <a:gd name="connsiteY48" fmla="*/ 96609 h 472529"/>
                <a:gd name="connsiteX49" fmla="*/ 165100 w 208280"/>
                <a:gd name="connsiteY49" fmla="*/ 73749 h 472529"/>
                <a:gd name="connsiteX50" fmla="*/ 157480 w 208280"/>
                <a:gd name="connsiteY50" fmla="*/ 68669 h 472529"/>
                <a:gd name="connsiteX51" fmla="*/ 152400 w 208280"/>
                <a:gd name="connsiteY51" fmla="*/ 61049 h 472529"/>
                <a:gd name="connsiteX52" fmla="*/ 149860 w 208280"/>
                <a:gd name="connsiteY52" fmla="*/ 53429 h 472529"/>
                <a:gd name="connsiteX53" fmla="*/ 142240 w 208280"/>
                <a:gd name="connsiteY53" fmla="*/ 50889 h 472529"/>
                <a:gd name="connsiteX54" fmla="*/ 134620 w 208280"/>
                <a:gd name="connsiteY54" fmla="*/ 35649 h 472529"/>
                <a:gd name="connsiteX55" fmla="*/ 119380 w 208280"/>
                <a:gd name="connsiteY55" fmla="*/ 12789 h 472529"/>
                <a:gd name="connsiteX56" fmla="*/ 106680 w 208280"/>
                <a:gd name="connsiteY56" fmla="*/ 89 h 472529"/>
                <a:gd name="connsiteX57" fmla="*/ 91440 w 208280"/>
                <a:gd name="connsiteY57"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5720 w 208280"/>
                <a:gd name="connsiteY4" fmla="*/ 68669 h 472529"/>
                <a:gd name="connsiteX5" fmla="*/ 40640 w 208280"/>
                <a:gd name="connsiteY5" fmla="*/ 88989 h 472529"/>
                <a:gd name="connsiteX6" fmla="*/ 7620 w 208280"/>
                <a:gd name="connsiteY6" fmla="*/ 190589 h 472529"/>
                <a:gd name="connsiteX7" fmla="*/ 0 w 208280"/>
                <a:gd name="connsiteY7" fmla="*/ 215989 h 472529"/>
                <a:gd name="connsiteX8" fmla="*/ 2540 w 208280"/>
                <a:gd name="connsiteY8" fmla="*/ 246469 h 472529"/>
                <a:gd name="connsiteX9" fmla="*/ 15240 w 208280"/>
                <a:gd name="connsiteY9" fmla="*/ 269329 h 472529"/>
                <a:gd name="connsiteX10" fmla="*/ 17780 w 208280"/>
                <a:gd name="connsiteY10" fmla="*/ 276949 h 472529"/>
                <a:gd name="connsiteX11" fmla="*/ 15240 w 208280"/>
                <a:gd name="connsiteY11" fmla="*/ 287109 h 472529"/>
                <a:gd name="connsiteX12" fmla="*/ 17780 w 208280"/>
                <a:gd name="connsiteY12" fmla="*/ 358229 h 472529"/>
                <a:gd name="connsiteX13" fmla="*/ 20320 w 208280"/>
                <a:gd name="connsiteY13" fmla="*/ 368389 h 472529"/>
                <a:gd name="connsiteX14" fmla="*/ 25400 w 208280"/>
                <a:gd name="connsiteY14" fmla="*/ 376009 h 472529"/>
                <a:gd name="connsiteX15" fmla="*/ 27940 w 208280"/>
                <a:gd name="connsiteY15" fmla="*/ 383629 h 472529"/>
                <a:gd name="connsiteX16" fmla="*/ 35560 w 208280"/>
                <a:gd name="connsiteY16" fmla="*/ 386169 h 472529"/>
                <a:gd name="connsiteX17" fmla="*/ 40640 w 208280"/>
                <a:gd name="connsiteY17" fmla="*/ 393789 h 472529"/>
                <a:gd name="connsiteX18" fmla="*/ 43180 w 208280"/>
                <a:gd name="connsiteY18" fmla="*/ 403949 h 472529"/>
                <a:gd name="connsiteX19" fmla="*/ 58420 w 208280"/>
                <a:gd name="connsiteY19" fmla="*/ 419189 h 472529"/>
                <a:gd name="connsiteX20" fmla="*/ 66040 w 208280"/>
                <a:gd name="connsiteY20" fmla="*/ 434429 h 472529"/>
                <a:gd name="connsiteX21" fmla="*/ 73660 w 208280"/>
                <a:gd name="connsiteY21" fmla="*/ 436969 h 472529"/>
                <a:gd name="connsiteX22" fmla="*/ 81280 w 208280"/>
                <a:gd name="connsiteY22" fmla="*/ 462369 h 472529"/>
                <a:gd name="connsiteX23" fmla="*/ 83820 w 208280"/>
                <a:gd name="connsiteY23" fmla="*/ 469989 h 472529"/>
                <a:gd name="connsiteX24" fmla="*/ 91440 w 208280"/>
                <a:gd name="connsiteY24" fmla="*/ 472529 h 472529"/>
                <a:gd name="connsiteX25" fmla="*/ 99060 w 208280"/>
                <a:gd name="connsiteY25" fmla="*/ 464909 h 472529"/>
                <a:gd name="connsiteX26" fmla="*/ 104140 w 208280"/>
                <a:gd name="connsiteY26" fmla="*/ 457289 h 472529"/>
                <a:gd name="connsiteX27" fmla="*/ 111760 w 208280"/>
                <a:gd name="connsiteY27" fmla="*/ 454749 h 472529"/>
                <a:gd name="connsiteX28" fmla="*/ 129540 w 208280"/>
                <a:gd name="connsiteY28" fmla="*/ 434429 h 472529"/>
                <a:gd name="connsiteX29" fmla="*/ 144780 w 208280"/>
                <a:gd name="connsiteY29" fmla="*/ 429349 h 472529"/>
                <a:gd name="connsiteX30" fmla="*/ 152400 w 208280"/>
                <a:gd name="connsiteY30" fmla="*/ 426809 h 472529"/>
                <a:gd name="connsiteX31" fmla="*/ 160020 w 208280"/>
                <a:gd name="connsiteY31" fmla="*/ 411569 h 472529"/>
                <a:gd name="connsiteX32" fmla="*/ 165100 w 208280"/>
                <a:gd name="connsiteY32" fmla="*/ 403949 h 472529"/>
                <a:gd name="connsiteX33" fmla="*/ 167640 w 208280"/>
                <a:gd name="connsiteY33" fmla="*/ 396329 h 472529"/>
                <a:gd name="connsiteX34" fmla="*/ 172720 w 208280"/>
                <a:gd name="connsiteY34" fmla="*/ 388709 h 472529"/>
                <a:gd name="connsiteX35" fmla="*/ 180340 w 208280"/>
                <a:gd name="connsiteY35" fmla="*/ 373469 h 472529"/>
                <a:gd name="connsiteX36" fmla="*/ 185420 w 208280"/>
                <a:gd name="connsiteY36" fmla="*/ 353149 h 472529"/>
                <a:gd name="connsiteX37" fmla="*/ 190500 w 208280"/>
                <a:gd name="connsiteY37" fmla="*/ 335369 h 472529"/>
                <a:gd name="connsiteX38" fmla="*/ 195580 w 208280"/>
                <a:gd name="connsiteY38" fmla="*/ 327749 h 472529"/>
                <a:gd name="connsiteX39" fmla="*/ 200660 w 208280"/>
                <a:gd name="connsiteY39" fmla="*/ 309969 h 472529"/>
                <a:gd name="connsiteX40" fmla="*/ 203200 w 208280"/>
                <a:gd name="connsiteY40" fmla="*/ 223609 h 472529"/>
                <a:gd name="connsiteX41" fmla="*/ 208280 w 208280"/>
                <a:gd name="connsiteY41" fmla="*/ 208369 h 472529"/>
                <a:gd name="connsiteX42" fmla="*/ 205740 w 208280"/>
                <a:gd name="connsiteY42" fmla="*/ 175349 h 472529"/>
                <a:gd name="connsiteX43" fmla="*/ 203200 w 208280"/>
                <a:gd name="connsiteY43" fmla="*/ 149949 h 472529"/>
                <a:gd name="connsiteX44" fmla="*/ 198120 w 208280"/>
                <a:gd name="connsiteY44" fmla="*/ 132169 h 472529"/>
                <a:gd name="connsiteX45" fmla="*/ 195580 w 208280"/>
                <a:gd name="connsiteY45" fmla="*/ 122009 h 472529"/>
                <a:gd name="connsiteX46" fmla="*/ 185420 w 208280"/>
                <a:gd name="connsiteY46" fmla="*/ 106769 h 472529"/>
                <a:gd name="connsiteX47" fmla="*/ 175260 w 208280"/>
                <a:gd name="connsiteY47" fmla="*/ 96609 h 472529"/>
                <a:gd name="connsiteX48" fmla="*/ 165100 w 208280"/>
                <a:gd name="connsiteY48" fmla="*/ 73749 h 472529"/>
                <a:gd name="connsiteX49" fmla="*/ 157480 w 208280"/>
                <a:gd name="connsiteY49" fmla="*/ 68669 h 472529"/>
                <a:gd name="connsiteX50" fmla="*/ 152400 w 208280"/>
                <a:gd name="connsiteY50" fmla="*/ 61049 h 472529"/>
                <a:gd name="connsiteX51" fmla="*/ 149860 w 208280"/>
                <a:gd name="connsiteY51" fmla="*/ 53429 h 472529"/>
                <a:gd name="connsiteX52" fmla="*/ 142240 w 208280"/>
                <a:gd name="connsiteY52" fmla="*/ 50889 h 472529"/>
                <a:gd name="connsiteX53" fmla="*/ 134620 w 208280"/>
                <a:gd name="connsiteY53" fmla="*/ 35649 h 472529"/>
                <a:gd name="connsiteX54" fmla="*/ 119380 w 208280"/>
                <a:gd name="connsiteY54" fmla="*/ 12789 h 472529"/>
                <a:gd name="connsiteX55" fmla="*/ 106680 w 208280"/>
                <a:gd name="connsiteY55" fmla="*/ 89 h 472529"/>
                <a:gd name="connsiteX56" fmla="*/ 91440 w 208280"/>
                <a:gd name="connsiteY56" fmla="*/ 15329 h 472529"/>
                <a:gd name="connsiteX0" fmla="*/ 91440 w 208280"/>
                <a:gd name="connsiteY0" fmla="*/ 15329 h 472529"/>
                <a:gd name="connsiteX1" fmla="*/ 78740 w 208280"/>
                <a:gd name="connsiteY1" fmla="*/ 25489 h 472529"/>
                <a:gd name="connsiteX2" fmla="*/ 68580 w 208280"/>
                <a:gd name="connsiteY2" fmla="*/ 38189 h 472529"/>
                <a:gd name="connsiteX3" fmla="*/ 55880 w 208280"/>
                <a:gd name="connsiteY3" fmla="*/ 61049 h 472529"/>
                <a:gd name="connsiteX4" fmla="*/ 40640 w 208280"/>
                <a:gd name="connsiteY4" fmla="*/ 88989 h 472529"/>
                <a:gd name="connsiteX5" fmla="*/ 7620 w 208280"/>
                <a:gd name="connsiteY5" fmla="*/ 190589 h 472529"/>
                <a:gd name="connsiteX6" fmla="*/ 0 w 208280"/>
                <a:gd name="connsiteY6" fmla="*/ 215989 h 472529"/>
                <a:gd name="connsiteX7" fmla="*/ 2540 w 208280"/>
                <a:gd name="connsiteY7" fmla="*/ 246469 h 472529"/>
                <a:gd name="connsiteX8" fmla="*/ 15240 w 208280"/>
                <a:gd name="connsiteY8" fmla="*/ 269329 h 472529"/>
                <a:gd name="connsiteX9" fmla="*/ 17780 w 208280"/>
                <a:gd name="connsiteY9" fmla="*/ 276949 h 472529"/>
                <a:gd name="connsiteX10" fmla="*/ 15240 w 208280"/>
                <a:gd name="connsiteY10" fmla="*/ 287109 h 472529"/>
                <a:gd name="connsiteX11" fmla="*/ 17780 w 208280"/>
                <a:gd name="connsiteY11" fmla="*/ 358229 h 472529"/>
                <a:gd name="connsiteX12" fmla="*/ 20320 w 208280"/>
                <a:gd name="connsiteY12" fmla="*/ 368389 h 472529"/>
                <a:gd name="connsiteX13" fmla="*/ 25400 w 208280"/>
                <a:gd name="connsiteY13" fmla="*/ 376009 h 472529"/>
                <a:gd name="connsiteX14" fmla="*/ 27940 w 208280"/>
                <a:gd name="connsiteY14" fmla="*/ 383629 h 472529"/>
                <a:gd name="connsiteX15" fmla="*/ 35560 w 208280"/>
                <a:gd name="connsiteY15" fmla="*/ 386169 h 472529"/>
                <a:gd name="connsiteX16" fmla="*/ 40640 w 208280"/>
                <a:gd name="connsiteY16" fmla="*/ 393789 h 472529"/>
                <a:gd name="connsiteX17" fmla="*/ 43180 w 208280"/>
                <a:gd name="connsiteY17" fmla="*/ 403949 h 472529"/>
                <a:gd name="connsiteX18" fmla="*/ 58420 w 208280"/>
                <a:gd name="connsiteY18" fmla="*/ 419189 h 472529"/>
                <a:gd name="connsiteX19" fmla="*/ 66040 w 208280"/>
                <a:gd name="connsiteY19" fmla="*/ 434429 h 472529"/>
                <a:gd name="connsiteX20" fmla="*/ 73660 w 208280"/>
                <a:gd name="connsiteY20" fmla="*/ 436969 h 472529"/>
                <a:gd name="connsiteX21" fmla="*/ 81280 w 208280"/>
                <a:gd name="connsiteY21" fmla="*/ 462369 h 472529"/>
                <a:gd name="connsiteX22" fmla="*/ 83820 w 208280"/>
                <a:gd name="connsiteY22" fmla="*/ 469989 h 472529"/>
                <a:gd name="connsiteX23" fmla="*/ 91440 w 208280"/>
                <a:gd name="connsiteY23" fmla="*/ 472529 h 472529"/>
                <a:gd name="connsiteX24" fmla="*/ 99060 w 208280"/>
                <a:gd name="connsiteY24" fmla="*/ 464909 h 472529"/>
                <a:gd name="connsiteX25" fmla="*/ 104140 w 208280"/>
                <a:gd name="connsiteY25" fmla="*/ 457289 h 472529"/>
                <a:gd name="connsiteX26" fmla="*/ 111760 w 208280"/>
                <a:gd name="connsiteY26" fmla="*/ 454749 h 472529"/>
                <a:gd name="connsiteX27" fmla="*/ 129540 w 208280"/>
                <a:gd name="connsiteY27" fmla="*/ 434429 h 472529"/>
                <a:gd name="connsiteX28" fmla="*/ 144780 w 208280"/>
                <a:gd name="connsiteY28" fmla="*/ 429349 h 472529"/>
                <a:gd name="connsiteX29" fmla="*/ 152400 w 208280"/>
                <a:gd name="connsiteY29" fmla="*/ 426809 h 472529"/>
                <a:gd name="connsiteX30" fmla="*/ 160020 w 208280"/>
                <a:gd name="connsiteY30" fmla="*/ 411569 h 472529"/>
                <a:gd name="connsiteX31" fmla="*/ 165100 w 208280"/>
                <a:gd name="connsiteY31" fmla="*/ 403949 h 472529"/>
                <a:gd name="connsiteX32" fmla="*/ 167640 w 208280"/>
                <a:gd name="connsiteY32" fmla="*/ 396329 h 472529"/>
                <a:gd name="connsiteX33" fmla="*/ 172720 w 208280"/>
                <a:gd name="connsiteY33" fmla="*/ 388709 h 472529"/>
                <a:gd name="connsiteX34" fmla="*/ 180340 w 208280"/>
                <a:gd name="connsiteY34" fmla="*/ 373469 h 472529"/>
                <a:gd name="connsiteX35" fmla="*/ 185420 w 208280"/>
                <a:gd name="connsiteY35" fmla="*/ 353149 h 472529"/>
                <a:gd name="connsiteX36" fmla="*/ 190500 w 208280"/>
                <a:gd name="connsiteY36" fmla="*/ 335369 h 472529"/>
                <a:gd name="connsiteX37" fmla="*/ 195580 w 208280"/>
                <a:gd name="connsiteY37" fmla="*/ 327749 h 472529"/>
                <a:gd name="connsiteX38" fmla="*/ 200660 w 208280"/>
                <a:gd name="connsiteY38" fmla="*/ 309969 h 472529"/>
                <a:gd name="connsiteX39" fmla="*/ 203200 w 208280"/>
                <a:gd name="connsiteY39" fmla="*/ 223609 h 472529"/>
                <a:gd name="connsiteX40" fmla="*/ 208280 w 208280"/>
                <a:gd name="connsiteY40" fmla="*/ 208369 h 472529"/>
                <a:gd name="connsiteX41" fmla="*/ 205740 w 208280"/>
                <a:gd name="connsiteY41" fmla="*/ 175349 h 472529"/>
                <a:gd name="connsiteX42" fmla="*/ 203200 w 208280"/>
                <a:gd name="connsiteY42" fmla="*/ 149949 h 472529"/>
                <a:gd name="connsiteX43" fmla="*/ 198120 w 208280"/>
                <a:gd name="connsiteY43" fmla="*/ 132169 h 472529"/>
                <a:gd name="connsiteX44" fmla="*/ 195580 w 208280"/>
                <a:gd name="connsiteY44" fmla="*/ 122009 h 472529"/>
                <a:gd name="connsiteX45" fmla="*/ 185420 w 208280"/>
                <a:gd name="connsiteY45" fmla="*/ 106769 h 472529"/>
                <a:gd name="connsiteX46" fmla="*/ 175260 w 208280"/>
                <a:gd name="connsiteY46" fmla="*/ 96609 h 472529"/>
                <a:gd name="connsiteX47" fmla="*/ 165100 w 208280"/>
                <a:gd name="connsiteY47" fmla="*/ 73749 h 472529"/>
                <a:gd name="connsiteX48" fmla="*/ 157480 w 208280"/>
                <a:gd name="connsiteY48" fmla="*/ 68669 h 472529"/>
                <a:gd name="connsiteX49" fmla="*/ 152400 w 208280"/>
                <a:gd name="connsiteY49" fmla="*/ 61049 h 472529"/>
                <a:gd name="connsiteX50" fmla="*/ 149860 w 208280"/>
                <a:gd name="connsiteY50" fmla="*/ 53429 h 472529"/>
                <a:gd name="connsiteX51" fmla="*/ 142240 w 208280"/>
                <a:gd name="connsiteY51" fmla="*/ 50889 h 472529"/>
                <a:gd name="connsiteX52" fmla="*/ 134620 w 208280"/>
                <a:gd name="connsiteY52" fmla="*/ 35649 h 472529"/>
                <a:gd name="connsiteX53" fmla="*/ 119380 w 208280"/>
                <a:gd name="connsiteY53" fmla="*/ 12789 h 472529"/>
                <a:gd name="connsiteX54" fmla="*/ 106680 w 208280"/>
                <a:gd name="connsiteY54" fmla="*/ 89 h 472529"/>
                <a:gd name="connsiteX55" fmla="*/ 91440 w 208280"/>
                <a:gd name="connsiteY55"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52400 w 208280"/>
                <a:gd name="connsiteY48" fmla="*/ 61049 h 472529"/>
                <a:gd name="connsiteX49" fmla="*/ 149860 w 208280"/>
                <a:gd name="connsiteY49" fmla="*/ 53429 h 472529"/>
                <a:gd name="connsiteX50" fmla="*/ 142240 w 208280"/>
                <a:gd name="connsiteY50" fmla="*/ 50889 h 472529"/>
                <a:gd name="connsiteX51" fmla="*/ 134620 w 208280"/>
                <a:gd name="connsiteY51" fmla="*/ 35649 h 472529"/>
                <a:gd name="connsiteX52" fmla="*/ 119380 w 208280"/>
                <a:gd name="connsiteY52" fmla="*/ 12789 h 472529"/>
                <a:gd name="connsiteX53" fmla="*/ 106680 w 208280"/>
                <a:gd name="connsiteY53" fmla="*/ 89 h 472529"/>
                <a:gd name="connsiteX54" fmla="*/ 91440 w 208280"/>
                <a:gd name="connsiteY54"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42240 w 208280"/>
                <a:gd name="connsiteY49" fmla="*/ 50889 h 472529"/>
                <a:gd name="connsiteX50" fmla="*/ 134620 w 208280"/>
                <a:gd name="connsiteY50" fmla="*/ 35649 h 472529"/>
                <a:gd name="connsiteX51" fmla="*/ 119380 w 208280"/>
                <a:gd name="connsiteY51" fmla="*/ 12789 h 472529"/>
                <a:gd name="connsiteX52" fmla="*/ 106680 w 208280"/>
                <a:gd name="connsiteY52" fmla="*/ 89 h 472529"/>
                <a:gd name="connsiteX53" fmla="*/ 91440 w 208280"/>
                <a:gd name="connsiteY53"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34620 w 208280"/>
                <a:gd name="connsiteY49" fmla="*/ 35649 h 472529"/>
                <a:gd name="connsiteX50" fmla="*/ 119380 w 208280"/>
                <a:gd name="connsiteY50" fmla="*/ 12789 h 472529"/>
                <a:gd name="connsiteX51" fmla="*/ 106680 w 208280"/>
                <a:gd name="connsiteY51" fmla="*/ 89 h 472529"/>
                <a:gd name="connsiteX52" fmla="*/ 91440 w 208280"/>
                <a:gd name="connsiteY52"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49860 w 208280"/>
                <a:gd name="connsiteY48" fmla="*/ 53429 h 472529"/>
                <a:gd name="connsiteX49" fmla="*/ 119380 w 208280"/>
                <a:gd name="connsiteY49" fmla="*/ 12789 h 472529"/>
                <a:gd name="connsiteX50" fmla="*/ 106680 w 208280"/>
                <a:gd name="connsiteY50" fmla="*/ 89 h 472529"/>
                <a:gd name="connsiteX51" fmla="*/ 91440 w 208280"/>
                <a:gd name="connsiteY51"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57480 w 208280"/>
                <a:gd name="connsiteY47" fmla="*/ 68669 h 472529"/>
                <a:gd name="connsiteX48" fmla="*/ 119380 w 208280"/>
                <a:gd name="connsiteY48" fmla="*/ 12789 h 472529"/>
                <a:gd name="connsiteX49" fmla="*/ 106680 w 208280"/>
                <a:gd name="connsiteY49" fmla="*/ 89 h 472529"/>
                <a:gd name="connsiteX50" fmla="*/ 91440 w 208280"/>
                <a:gd name="connsiteY50"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75260 w 208280"/>
                <a:gd name="connsiteY45" fmla="*/ 96609 h 472529"/>
                <a:gd name="connsiteX46" fmla="*/ 165100 w 208280"/>
                <a:gd name="connsiteY46" fmla="*/ 73749 h 472529"/>
                <a:gd name="connsiteX47" fmla="*/ 119380 w 208280"/>
                <a:gd name="connsiteY47" fmla="*/ 12789 h 472529"/>
                <a:gd name="connsiteX48" fmla="*/ 106680 w 208280"/>
                <a:gd name="connsiteY48" fmla="*/ 89 h 472529"/>
                <a:gd name="connsiteX49" fmla="*/ 91440 w 208280"/>
                <a:gd name="connsiteY49"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8120 w 208280"/>
                <a:gd name="connsiteY42" fmla="*/ 132169 h 472529"/>
                <a:gd name="connsiteX43" fmla="*/ 195580 w 208280"/>
                <a:gd name="connsiteY43" fmla="*/ 122009 h 472529"/>
                <a:gd name="connsiteX44" fmla="*/ 185420 w 208280"/>
                <a:gd name="connsiteY44" fmla="*/ 106769 h 472529"/>
                <a:gd name="connsiteX45" fmla="*/ 165100 w 208280"/>
                <a:gd name="connsiteY45" fmla="*/ 73749 h 472529"/>
                <a:gd name="connsiteX46" fmla="*/ 119380 w 208280"/>
                <a:gd name="connsiteY46" fmla="*/ 12789 h 472529"/>
                <a:gd name="connsiteX47" fmla="*/ 106680 w 208280"/>
                <a:gd name="connsiteY47" fmla="*/ 89 h 472529"/>
                <a:gd name="connsiteX48" fmla="*/ 91440 w 208280"/>
                <a:gd name="connsiteY48"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5740 w 208280"/>
                <a:gd name="connsiteY40" fmla="*/ 175349 h 472529"/>
                <a:gd name="connsiteX41" fmla="*/ 203200 w 208280"/>
                <a:gd name="connsiteY41" fmla="*/ 149949 h 472529"/>
                <a:gd name="connsiteX42" fmla="*/ 195580 w 208280"/>
                <a:gd name="connsiteY42" fmla="*/ 122009 h 472529"/>
                <a:gd name="connsiteX43" fmla="*/ 185420 w 208280"/>
                <a:gd name="connsiteY43" fmla="*/ 106769 h 472529"/>
                <a:gd name="connsiteX44" fmla="*/ 165100 w 208280"/>
                <a:gd name="connsiteY44" fmla="*/ 73749 h 472529"/>
                <a:gd name="connsiteX45" fmla="*/ 119380 w 208280"/>
                <a:gd name="connsiteY45" fmla="*/ 12789 h 472529"/>
                <a:gd name="connsiteX46" fmla="*/ 106680 w 208280"/>
                <a:gd name="connsiteY46" fmla="*/ 89 h 472529"/>
                <a:gd name="connsiteX47" fmla="*/ 91440 w 208280"/>
                <a:gd name="connsiteY47" fmla="*/ 15329 h 472529"/>
                <a:gd name="connsiteX0" fmla="*/ 91440 w 208280"/>
                <a:gd name="connsiteY0" fmla="*/ 15329 h 472529"/>
                <a:gd name="connsiteX1" fmla="*/ 78740 w 208280"/>
                <a:gd name="connsiteY1" fmla="*/ 25489 h 472529"/>
                <a:gd name="connsiteX2" fmla="*/ 55880 w 208280"/>
                <a:gd name="connsiteY2" fmla="*/ 61049 h 472529"/>
                <a:gd name="connsiteX3" fmla="*/ 40640 w 208280"/>
                <a:gd name="connsiteY3" fmla="*/ 88989 h 472529"/>
                <a:gd name="connsiteX4" fmla="*/ 7620 w 208280"/>
                <a:gd name="connsiteY4" fmla="*/ 190589 h 472529"/>
                <a:gd name="connsiteX5" fmla="*/ 0 w 208280"/>
                <a:gd name="connsiteY5" fmla="*/ 215989 h 472529"/>
                <a:gd name="connsiteX6" fmla="*/ 2540 w 208280"/>
                <a:gd name="connsiteY6" fmla="*/ 246469 h 472529"/>
                <a:gd name="connsiteX7" fmla="*/ 15240 w 208280"/>
                <a:gd name="connsiteY7" fmla="*/ 269329 h 472529"/>
                <a:gd name="connsiteX8" fmla="*/ 17780 w 208280"/>
                <a:gd name="connsiteY8" fmla="*/ 276949 h 472529"/>
                <a:gd name="connsiteX9" fmla="*/ 15240 w 208280"/>
                <a:gd name="connsiteY9" fmla="*/ 287109 h 472529"/>
                <a:gd name="connsiteX10" fmla="*/ 17780 w 208280"/>
                <a:gd name="connsiteY10" fmla="*/ 358229 h 472529"/>
                <a:gd name="connsiteX11" fmla="*/ 20320 w 208280"/>
                <a:gd name="connsiteY11" fmla="*/ 368389 h 472529"/>
                <a:gd name="connsiteX12" fmla="*/ 25400 w 208280"/>
                <a:gd name="connsiteY12" fmla="*/ 376009 h 472529"/>
                <a:gd name="connsiteX13" fmla="*/ 27940 w 208280"/>
                <a:gd name="connsiteY13" fmla="*/ 383629 h 472529"/>
                <a:gd name="connsiteX14" fmla="*/ 35560 w 208280"/>
                <a:gd name="connsiteY14" fmla="*/ 386169 h 472529"/>
                <a:gd name="connsiteX15" fmla="*/ 40640 w 208280"/>
                <a:gd name="connsiteY15" fmla="*/ 393789 h 472529"/>
                <a:gd name="connsiteX16" fmla="*/ 43180 w 208280"/>
                <a:gd name="connsiteY16" fmla="*/ 403949 h 472529"/>
                <a:gd name="connsiteX17" fmla="*/ 58420 w 208280"/>
                <a:gd name="connsiteY17" fmla="*/ 419189 h 472529"/>
                <a:gd name="connsiteX18" fmla="*/ 66040 w 208280"/>
                <a:gd name="connsiteY18" fmla="*/ 434429 h 472529"/>
                <a:gd name="connsiteX19" fmla="*/ 73660 w 208280"/>
                <a:gd name="connsiteY19" fmla="*/ 436969 h 472529"/>
                <a:gd name="connsiteX20" fmla="*/ 81280 w 208280"/>
                <a:gd name="connsiteY20" fmla="*/ 462369 h 472529"/>
                <a:gd name="connsiteX21" fmla="*/ 83820 w 208280"/>
                <a:gd name="connsiteY21" fmla="*/ 469989 h 472529"/>
                <a:gd name="connsiteX22" fmla="*/ 91440 w 208280"/>
                <a:gd name="connsiteY22" fmla="*/ 472529 h 472529"/>
                <a:gd name="connsiteX23" fmla="*/ 99060 w 208280"/>
                <a:gd name="connsiteY23" fmla="*/ 464909 h 472529"/>
                <a:gd name="connsiteX24" fmla="*/ 104140 w 208280"/>
                <a:gd name="connsiteY24" fmla="*/ 457289 h 472529"/>
                <a:gd name="connsiteX25" fmla="*/ 111760 w 208280"/>
                <a:gd name="connsiteY25" fmla="*/ 454749 h 472529"/>
                <a:gd name="connsiteX26" fmla="*/ 129540 w 208280"/>
                <a:gd name="connsiteY26" fmla="*/ 434429 h 472529"/>
                <a:gd name="connsiteX27" fmla="*/ 144780 w 208280"/>
                <a:gd name="connsiteY27" fmla="*/ 429349 h 472529"/>
                <a:gd name="connsiteX28" fmla="*/ 152400 w 208280"/>
                <a:gd name="connsiteY28" fmla="*/ 426809 h 472529"/>
                <a:gd name="connsiteX29" fmla="*/ 160020 w 208280"/>
                <a:gd name="connsiteY29" fmla="*/ 411569 h 472529"/>
                <a:gd name="connsiteX30" fmla="*/ 165100 w 208280"/>
                <a:gd name="connsiteY30" fmla="*/ 403949 h 472529"/>
                <a:gd name="connsiteX31" fmla="*/ 167640 w 208280"/>
                <a:gd name="connsiteY31" fmla="*/ 396329 h 472529"/>
                <a:gd name="connsiteX32" fmla="*/ 172720 w 208280"/>
                <a:gd name="connsiteY32" fmla="*/ 388709 h 472529"/>
                <a:gd name="connsiteX33" fmla="*/ 180340 w 208280"/>
                <a:gd name="connsiteY33" fmla="*/ 373469 h 472529"/>
                <a:gd name="connsiteX34" fmla="*/ 185420 w 208280"/>
                <a:gd name="connsiteY34" fmla="*/ 353149 h 472529"/>
                <a:gd name="connsiteX35" fmla="*/ 190500 w 208280"/>
                <a:gd name="connsiteY35" fmla="*/ 335369 h 472529"/>
                <a:gd name="connsiteX36" fmla="*/ 195580 w 208280"/>
                <a:gd name="connsiteY36" fmla="*/ 327749 h 472529"/>
                <a:gd name="connsiteX37" fmla="*/ 200660 w 208280"/>
                <a:gd name="connsiteY37" fmla="*/ 309969 h 472529"/>
                <a:gd name="connsiteX38" fmla="*/ 203200 w 208280"/>
                <a:gd name="connsiteY38" fmla="*/ 223609 h 472529"/>
                <a:gd name="connsiteX39" fmla="*/ 208280 w 208280"/>
                <a:gd name="connsiteY39" fmla="*/ 208369 h 472529"/>
                <a:gd name="connsiteX40" fmla="*/ 203200 w 208280"/>
                <a:gd name="connsiteY40" fmla="*/ 149949 h 472529"/>
                <a:gd name="connsiteX41" fmla="*/ 195580 w 208280"/>
                <a:gd name="connsiteY41" fmla="*/ 122009 h 472529"/>
                <a:gd name="connsiteX42" fmla="*/ 185420 w 208280"/>
                <a:gd name="connsiteY42" fmla="*/ 106769 h 472529"/>
                <a:gd name="connsiteX43" fmla="*/ 165100 w 208280"/>
                <a:gd name="connsiteY43" fmla="*/ 73749 h 472529"/>
                <a:gd name="connsiteX44" fmla="*/ 119380 w 208280"/>
                <a:gd name="connsiteY44" fmla="*/ 12789 h 472529"/>
                <a:gd name="connsiteX45" fmla="*/ 106680 w 208280"/>
                <a:gd name="connsiteY45" fmla="*/ 89 h 472529"/>
                <a:gd name="connsiteX46" fmla="*/ 91440 w 208280"/>
                <a:gd name="connsiteY46" fmla="*/ 15329 h 472529"/>
                <a:gd name="connsiteX0" fmla="*/ 91440 w 208316"/>
                <a:gd name="connsiteY0" fmla="*/ 15329 h 472529"/>
                <a:gd name="connsiteX1" fmla="*/ 78740 w 208316"/>
                <a:gd name="connsiteY1" fmla="*/ 25489 h 472529"/>
                <a:gd name="connsiteX2" fmla="*/ 55880 w 208316"/>
                <a:gd name="connsiteY2" fmla="*/ 61049 h 472529"/>
                <a:gd name="connsiteX3" fmla="*/ 40640 w 208316"/>
                <a:gd name="connsiteY3" fmla="*/ 88989 h 472529"/>
                <a:gd name="connsiteX4" fmla="*/ 7620 w 208316"/>
                <a:gd name="connsiteY4" fmla="*/ 190589 h 472529"/>
                <a:gd name="connsiteX5" fmla="*/ 0 w 208316"/>
                <a:gd name="connsiteY5" fmla="*/ 215989 h 472529"/>
                <a:gd name="connsiteX6" fmla="*/ 2540 w 208316"/>
                <a:gd name="connsiteY6" fmla="*/ 246469 h 472529"/>
                <a:gd name="connsiteX7" fmla="*/ 15240 w 208316"/>
                <a:gd name="connsiteY7" fmla="*/ 269329 h 472529"/>
                <a:gd name="connsiteX8" fmla="*/ 17780 w 208316"/>
                <a:gd name="connsiteY8" fmla="*/ 276949 h 472529"/>
                <a:gd name="connsiteX9" fmla="*/ 15240 w 208316"/>
                <a:gd name="connsiteY9" fmla="*/ 287109 h 472529"/>
                <a:gd name="connsiteX10" fmla="*/ 17780 w 208316"/>
                <a:gd name="connsiteY10" fmla="*/ 358229 h 472529"/>
                <a:gd name="connsiteX11" fmla="*/ 20320 w 208316"/>
                <a:gd name="connsiteY11" fmla="*/ 368389 h 472529"/>
                <a:gd name="connsiteX12" fmla="*/ 25400 w 208316"/>
                <a:gd name="connsiteY12" fmla="*/ 376009 h 472529"/>
                <a:gd name="connsiteX13" fmla="*/ 27940 w 208316"/>
                <a:gd name="connsiteY13" fmla="*/ 383629 h 472529"/>
                <a:gd name="connsiteX14" fmla="*/ 35560 w 208316"/>
                <a:gd name="connsiteY14" fmla="*/ 386169 h 472529"/>
                <a:gd name="connsiteX15" fmla="*/ 40640 w 208316"/>
                <a:gd name="connsiteY15" fmla="*/ 393789 h 472529"/>
                <a:gd name="connsiteX16" fmla="*/ 43180 w 208316"/>
                <a:gd name="connsiteY16" fmla="*/ 403949 h 472529"/>
                <a:gd name="connsiteX17" fmla="*/ 58420 w 208316"/>
                <a:gd name="connsiteY17" fmla="*/ 419189 h 472529"/>
                <a:gd name="connsiteX18" fmla="*/ 66040 w 208316"/>
                <a:gd name="connsiteY18" fmla="*/ 434429 h 472529"/>
                <a:gd name="connsiteX19" fmla="*/ 73660 w 208316"/>
                <a:gd name="connsiteY19" fmla="*/ 436969 h 472529"/>
                <a:gd name="connsiteX20" fmla="*/ 81280 w 208316"/>
                <a:gd name="connsiteY20" fmla="*/ 462369 h 472529"/>
                <a:gd name="connsiteX21" fmla="*/ 83820 w 208316"/>
                <a:gd name="connsiteY21" fmla="*/ 469989 h 472529"/>
                <a:gd name="connsiteX22" fmla="*/ 91440 w 208316"/>
                <a:gd name="connsiteY22" fmla="*/ 472529 h 472529"/>
                <a:gd name="connsiteX23" fmla="*/ 99060 w 208316"/>
                <a:gd name="connsiteY23" fmla="*/ 464909 h 472529"/>
                <a:gd name="connsiteX24" fmla="*/ 104140 w 208316"/>
                <a:gd name="connsiteY24" fmla="*/ 457289 h 472529"/>
                <a:gd name="connsiteX25" fmla="*/ 111760 w 208316"/>
                <a:gd name="connsiteY25" fmla="*/ 454749 h 472529"/>
                <a:gd name="connsiteX26" fmla="*/ 129540 w 208316"/>
                <a:gd name="connsiteY26" fmla="*/ 434429 h 472529"/>
                <a:gd name="connsiteX27" fmla="*/ 144780 w 208316"/>
                <a:gd name="connsiteY27" fmla="*/ 429349 h 472529"/>
                <a:gd name="connsiteX28" fmla="*/ 152400 w 208316"/>
                <a:gd name="connsiteY28" fmla="*/ 426809 h 472529"/>
                <a:gd name="connsiteX29" fmla="*/ 160020 w 208316"/>
                <a:gd name="connsiteY29" fmla="*/ 411569 h 472529"/>
                <a:gd name="connsiteX30" fmla="*/ 165100 w 208316"/>
                <a:gd name="connsiteY30" fmla="*/ 403949 h 472529"/>
                <a:gd name="connsiteX31" fmla="*/ 167640 w 208316"/>
                <a:gd name="connsiteY31" fmla="*/ 396329 h 472529"/>
                <a:gd name="connsiteX32" fmla="*/ 172720 w 208316"/>
                <a:gd name="connsiteY32" fmla="*/ 388709 h 472529"/>
                <a:gd name="connsiteX33" fmla="*/ 180340 w 208316"/>
                <a:gd name="connsiteY33" fmla="*/ 373469 h 472529"/>
                <a:gd name="connsiteX34" fmla="*/ 185420 w 208316"/>
                <a:gd name="connsiteY34" fmla="*/ 353149 h 472529"/>
                <a:gd name="connsiteX35" fmla="*/ 190500 w 208316"/>
                <a:gd name="connsiteY35" fmla="*/ 335369 h 472529"/>
                <a:gd name="connsiteX36" fmla="*/ 195580 w 208316"/>
                <a:gd name="connsiteY36" fmla="*/ 327749 h 472529"/>
                <a:gd name="connsiteX37" fmla="*/ 200660 w 208316"/>
                <a:gd name="connsiteY37" fmla="*/ 309969 h 472529"/>
                <a:gd name="connsiteX38" fmla="*/ 208280 w 208316"/>
                <a:gd name="connsiteY38" fmla="*/ 208369 h 472529"/>
                <a:gd name="connsiteX39" fmla="*/ 203200 w 208316"/>
                <a:gd name="connsiteY39" fmla="*/ 149949 h 472529"/>
                <a:gd name="connsiteX40" fmla="*/ 195580 w 208316"/>
                <a:gd name="connsiteY40" fmla="*/ 122009 h 472529"/>
                <a:gd name="connsiteX41" fmla="*/ 185420 w 208316"/>
                <a:gd name="connsiteY41" fmla="*/ 106769 h 472529"/>
                <a:gd name="connsiteX42" fmla="*/ 165100 w 208316"/>
                <a:gd name="connsiteY42" fmla="*/ 73749 h 472529"/>
                <a:gd name="connsiteX43" fmla="*/ 119380 w 208316"/>
                <a:gd name="connsiteY43" fmla="*/ 12789 h 472529"/>
                <a:gd name="connsiteX44" fmla="*/ 106680 w 208316"/>
                <a:gd name="connsiteY44" fmla="*/ 89 h 472529"/>
                <a:gd name="connsiteX45" fmla="*/ 91440 w 208316"/>
                <a:gd name="connsiteY45" fmla="*/ 15329 h 472529"/>
                <a:gd name="connsiteX0" fmla="*/ 91440 w 208513"/>
                <a:gd name="connsiteY0" fmla="*/ 15329 h 472529"/>
                <a:gd name="connsiteX1" fmla="*/ 78740 w 208513"/>
                <a:gd name="connsiteY1" fmla="*/ 25489 h 472529"/>
                <a:gd name="connsiteX2" fmla="*/ 55880 w 208513"/>
                <a:gd name="connsiteY2" fmla="*/ 61049 h 472529"/>
                <a:gd name="connsiteX3" fmla="*/ 40640 w 208513"/>
                <a:gd name="connsiteY3" fmla="*/ 88989 h 472529"/>
                <a:gd name="connsiteX4" fmla="*/ 7620 w 208513"/>
                <a:gd name="connsiteY4" fmla="*/ 190589 h 472529"/>
                <a:gd name="connsiteX5" fmla="*/ 0 w 208513"/>
                <a:gd name="connsiteY5" fmla="*/ 215989 h 472529"/>
                <a:gd name="connsiteX6" fmla="*/ 2540 w 208513"/>
                <a:gd name="connsiteY6" fmla="*/ 246469 h 472529"/>
                <a:gd name="connsiteX7" fmla="*/ 15240 w 208513"/>
                <a:gd name="connsiteY7" fmla="*/ 269329 h 472529"/>
                <a:gd name="connsiteX8" fmla="*/ 17780 w 208513"/>
                <a:gd name="connsiteY8" fmla="*/ 276949 h 472529"/>
                <a:gd name="connsiteX9" fmla="*/ 15240 w 208513"/>
                <a:gd name="connsiteY9" fmla="*/ 287109 h 472529"/>
                <a:gd name="connsiteX10" fmla="*/ 17780 w 208513"/>
                <a:gd name="connsiteY10" fmla="*/ 358229 h 472529"/>
                <a:gd name="connsiteX11" fmla="*/ 20320 w 208513"/>
                <a:gd name="connsiteY11" fmla="*/ 368389 h 472529"/>
                <a:gd name="connsiteX12" fmla="*/ 25400 w 208513"/>
                <a:gd name="connsiteY12" fmla="*/ 376009 h 472529"/>
                <a:gd name="connsiteX13" fmla="*/ 27940 w 208513"/>
                <a:gd name="connsiteY13" fmla="*/ 383629 h 472529"/>
                <a:gd name="connsiteX14" fmla="*/ 35560 w 208513"/>
                <a:gd name="connsiteY14" fmla="*/ 386169 h 472529"/>
                <a:gd name="connsiteX15" fmla="*/ 40640 w 208513"/>
                <a:gd name="connsiteY15" fmla="*/ 393789 h 472529"/>
                <a:gd name="connsiteX16" fmla="*/ 43180 w 208513"/>
                <a:gd name="connsiteY16" fmla="*/ 403949 h 472529"/>
                <a:gd name="connsiteX17" fmla="*/ 58420 w 208513"/>
                <a:gd name="connsiteY17" fmla="*/ 419189 h 472529"/>
                <a:gd name="connsiteX18" fmla="*/ 66040 w 208513"/>
                <a:gd name="connsiteY18" fmla="*/ 434429 h 472529"/>
                <a:gd name="connsiteX19" fmla="*/ 73660 w 208513"/>
                <a:gd name="connsiteY19" fmla="*/ 436969 h 472529"/>
                <a:gd name="connsiteX20" fmla="*/ 81280 w 208513"/>
                <a:gd name="connsiteY20" fmla="*/ 462369 h 472529"/>
                <a:gd name="connsiteX21" fmla="*/ 83820 w 208513"/>
                <a:gd name="connsiteY21" fmla="*/ 469989 h 472529"/>
                <a:gd name="connsiteX22" fmla="*/ 91440 w 208513"/>
                <a:gd name="connsiteY22" fmla="*/ 472529 h 472529"/>
                <a:gd name="connsiteX23" fmla="*/ 99060 w 208513"/>
                <a:gd name="connsiteY23" fmla="*/ 464909 h 472529"/>
                <a:gd name="connsiteX24" fmla="*/ 104140 w 208513"/>
                <a:gd name="connsiteY24" fmla="*/ 457289 h 472529"/>
                <a:gd name="connsiteX25" fmla="*/ 111760 w 208513"/>
                <a:gd name="connsiteY25" fmla="*/ 454749 h 472529"/>
                <a:gd name="connsiteX26" fmla="*/ 129540 w 208513"/>
                <a:gd name="connsiteY26" fmla="*/ 434429 h 472529"/>
                <a:gd name="connsiteX27" fmla="*/ 144780 w 208513"/>
                <a:gd name="connsiteY27" fmla="*/ 429349 h 472529"/>
                <a:gd name="connsiteX28" fmla="*/ 152400 w 208513"/>
                <a:gd name="connsiteY28" fmla="*/ 426809 h 472529"/>
                <a:gd name="connsiteX29" fmla="*/ 160020 w 208513"/>
                <a:gd name="connsiteY29" fmla="*/ 411569 h 472529"/>
                <a:gd name="connsiteX30" fmla="*/ 165100 w 208513"/>
                <a:gd name="connsiteY30" fmla="*/ 403949 h 472529"/>
                <a:gd name="connsiteX31" fmla="*/ 167640 w 208513"/>
                <a:gd name="connsiteY31" fmla="*/ 396329 h 472529"/>
                <a:gd name="connsiteX32" fmla="*/ 172720 w 208513"/>
                <a:gd name="connsiteY32" fmla="*/ 388709 h 472529"/>
                <a:gd name="connsiteX33" fmla="*/ 180340 w 208513"/>
                <a:gd name="connsiteY33" fmla="*/ 373469 h 472529"/>
                <a:gd name="connsiteX34" fmla="*/ 185420 w 208513"/>
                <a:gd name="connsiteY34" fmla="*/ 353149 h 472529"/>
                <a:gd name="connsiteX35" fmla="*/ 190500 w 208513"/>
                <a:gd name="connsiteY35" fmla="*/ 335369 h 472529"/>
                <a:gd name="connsiteX36" fmla="*/ 195580 w 208513"/>
                <a:gd name="connsiteY36" fmla="*/ 327749 h 472529"/>
                <a:gd name="connsiteX37" fmla="*/ 208280 w 208513"/>
                <a:gd name="connsiteY37" fmla="*/ 208369 h 472529"/>
                <a:gd name="connsiteX38" fmla="*/ 203200 w 208513"/>
                <a:gd name="connsiteY38" fmla="*/ 149949 h 472529"/>
                <a:gd name="connsiteX39" fmla="*/ 195580 w 208513"/>
                <a:gd name="connsiteY39" fmla="*/ 122009 h 472529"/>
                <a:gd name="connsiteX40" fmla="*/ 185420 w 208513"/>
                <a:gd name="connsiteY40" fmla="*/ 106769 h 472529"/>
                <a:gd name="connsiteX41" fmla="*/ 165100 w 208513"/>
                <a:gd name="connsiteY41" fmla="*/ 73749 h 472529"/>
                <a:gd name="connsiteX42" fmla="*/ 119380 w 208513"/>
                <a:gd name="connsiteY42" fmla="*/ 12789 h 472529"/>
                <a:gd name="connsiteX43" fmla="*/ 106680 w 208513"/>
                <a:gd name="connsiteY43" fmla="*/ 89 h 472529"/>
                <a:gd name="connsiteX44" fmla="*/ 91440 w 208513"/>
                <a:gd name="connsiteY4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85420 w 208785"/>
                <a:gd name="connsiteY34" fmla="*/ 353149 h 472529"/>
                <a:gd name="connsiteX35" fmla="*/ 190500 w 208785"/>
                <a:gd name="connsiteY35" fmla="*/ 335369 h 472529"/>
                <a:gd name="connsiteX36" fmla="*/ 208280 w 208785"/>
                <a:gd name="connsiteY36" fmla="*/ 208369 h 472529"/>
                <a:gd name="connsiteX37" fmla="*/ 203200 w 208785"/>
                <a:gd name="connsiteY37" fmla="*/ 149949 h 472529"/>
                <a:gd name="connsiteX38" fmla="*/ 195580 w 208785"/>
                <a:gd name="connsiteY38" fmla="*/ 122009 h 472529"/>
                <a:gd name="connsiteX39" fmla="*/ 185420 w 208785"/>
                <a:gd name="connsiteY39" fmla="*/ 106769 h 472529"/>
                <a:gd name="connsiteX40" fmla="*/ 165100 w 208785"/>
                <a:gd name="connsiteY40" fmla="*/ 73749 h 472529"/>
                <a:gd name="connsiteX41" fmla="*/ 119380 w 208785"/>
                <a:gd name="connsiteY41" fmla="*/ 12789 h 472529"/>
                <a:gd name="connsiteX42" fmla="*/ 106680 w 208785"/>
                <a:gd name="connsiteY42" fmla="*/ 89 h 472529"/>
                <a:gd name="connsiteX43" fmla="*/ 91440 w 208785"/>
                <a:gd name="connsiteY43"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80340 w 208785"/>
                <a:gd name="connsiteY33" fmla="*/ 373469 h 472529"/>
                <a:gd name="connsiteX34" fmla="*/ 190500 w 208785"/>
                <a:gd name="connsiteY34" fmla="*/ 335369 h 472529"/>
                <a:gd name="connsiteX35" fmla="*/ 208280 w 208785"/>
                <a:gd name="connsiteY35" fmla="*/ 208369 h 472529"/>
                <a:gd name="connsiteX36" fmla="*/ 203200 w 208785"/>
                <a:gd name="connsiteY36" fmla="*/ 149949 h 472529"/>
                <a:gd name="connsiteX37" fmla="*/ 195580 w 208785"/>
                <a:gd name="connsiteY37" fmla="*/ 122009 h 472529"/>
                <a:gd name="connsiteX38" fmla="*/ 185420 w 208785"/>
                <a:gd name="connsiteY38" fmla="*/ 106769 h 472529"/>
                <a:gd name="connsiteX39" fmla="*/ 165100 w 208785"/>
                <a:gd name="connsiteY39" fmla="*/ 73749 h 472529"/>
                <a:gd name="connsiteX40" fmla="*/ 119380 w 208785"/>
                <a:gd name="connsiteY40" fmla="*/ 12789 h 472529"/>
                <a:gd name="connsiteX41" fmla="*/ 106680 w 208785"/>
                <a:gd name="connsiteY41" fmla="*/ 89 h 472529"/>
                <a:gd name="connsiteX42" fmla="*/ 91440 w 208785"/>
                <a:gd name="connsiteY42"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72720 w 208785"/>
                <a:gd name="connsiteY32" fmla="*/ 388709 h 472529"/>
                <a:gd name="connsiteX33" fmla="*/ 190500 w 208785"/>
                <a:gd name="connsiteY33" fmla="*/ 335369 h 472529"/>
                <a:gd name="connsiteX34" fmla="*/ 208280 w 208785"/>
                <a:gd name="connsiteY34" fmla="*/ 208369 h 472529"/>
                <a:gd name="connsiteX35" fmla="*/ 203200 w 208785"/>
                <a:gd name="connsiteY35" fmla="*/ 149949 h 472529"/>
                <a:gd name="connsiteX36" fmla="*/ 195580 w 208785"/>
                <a:gd name="connsiteY36" fmla="*/ 122009 h 472529"/>
                <a:gd name="connsiteX37" fmla="*/ 185420 w 208785"/>
                <a:gd name="connsiteY37" fmla="*/ 106769 h 472529"/>
                <a:gd name="connsiteX38" fmla="*/ 165100 w 208785"/>
                <a:gd name="connsiteY38" fmla="*/ 73749 h 472529"/>
                <a:gd name="connsiteX39" fmla="*/ 119380 w 208785"/>
                <a:gd name="connsiteY39" fmla="*/ 12789 h 472529"/>
                <a:gd name="connsiteX40" fmla="*/ 106680 w 208785"/>
                <a:gd name="connsiteY40" fmla="*/ 89 h 472529"/>
                <a:gd name="connsiteX41" fmla="*/ 91440 w 208785"/>
                <a:gd name="connsiteY41"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67640 w 208785"/>
                <a:gd name="connsiteY31" fmla="*/ 396329 h 472529"/>
                <a:gd name="connsiteX32" fmla="*/ 190500 w 208785"/>
                <a:gd name="connsiteY32" fmla="*/ 335369 h 472529"/>
                <a:gd name="connsiteX33" fmla="*/ 208280 w 208785"/>
                <a:gd name="connsiteY33" fmla="*/ 208369 h 472529"/>
                <a:gd name="connsiteX34" fmla="*/ 203200 w 208785"/>
                <a:gd name="connsiteY34" fmla="*/ 149949 h 472529"/>
                <a:gd name="connsiteX35" fmla="*/ 195580 w 208785"/>
                <a:gd name="connsiteY35" fmla="*/ 122009 h 472529"/>
                <a:gd name="connsiteX36" fmla="*/ 185420 w 208785"/>
                <a:gd name="connsiteY36" fmla="*/ 106769 h 472529"/>
                <a:gd name="connsiteX37" fmla="*/ 165100 w 208785"/>
                <a:gd name="connsiteY37" fmla="*/ 73749 h 472529"/>
                <a:gd name="connsiteX38" fmla="*/ 119380 w 208785"/>
                <a:gd name="connsiteY38" fmla="*/ 12789 h 472529"/>
                <a:gd name="connsiteX39" fmla="*/ 106680 w 208785"/>
                <a:gd name="connsiteY39" fmla="*/ 89 h 472529"/>
                <a:gd name="connsiteX40" fmla="*/ 91440 w 208785"/>
                <a:gd name="connsiteY40"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65100 w 208785"/>
                <a:gd name="connsiteY30" fmla="*/ 403949 h 472529"/>
                <a:gd name="connsiteX31" fmla="*/ 190500 w 208785"/>
                <a:gd name="connsiteY31" fmla="*/ 335369 h 472529"/>
                <a:gd name="connsiteX32" fmla="*/ 208280 w 208785"/>
                <a:gd name="connsiteY32" fmla="*/ 208369 h 472529"/>
                <a:gd name="connsiteX33" fmla="*/ 203200 w 208785"/>
                <a:gd name="connsiteY33" fmla="*/ 149949 h 472529"/>
                <a:gd name="connsiteX34" fmla="*/ 195580 w 208785"/>
                <a:gd name="connsiteY34" fmla="*/ 122009 h 472529"/>
                <a:gd name="connsiteX35" fmla="*/ 185420 w 208785"/>
                <a:gd name="connsiteY35" fmla="*/ 106769 h 472529"/>
                <a:gd name="connsiteX36" fmla="*/ 165100 w 208785"/>
                <a:gd name="connsiteY36" fmla="*/ 73749 h 472529"/>
                <a:gd name="connsiteX37" fmla="*/ 119380 w 208785"/>
                <a:gd name="connsiteY37" fmla="*/ 12789 h 472529"/>
                <a:gd name="connsiteX38" fmla="*/ 106680 w 208785"/>
                <a:gd name="connsiteY38" fmla="*/ 89 h 472529"/>
                <a:gd name="connsiteX39" fmla="*/ 91440 w 208785"/>
                <a:gd name="connsiteY39"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44780 w 208785"/>
                <a:gd name="connsiteY27" fmla="*/ 429349 h 472529"/>
                <a:gd name="connsiteX28" fmla="*/ 152400 w 208785"/>
                <a:gd name="connsiteY28" fmla="*/ 426809 h 472529"/>
                <a:gd name="connsiteX29" fmla="*/ 160020 w 208785"/>
                <a:gd name="connsiteY29" fmla="*/ 411569 h 472529"/>
                <a:gd name="connsiteX30" fmla="*/ 190500 w 208785"/>
                <a:gd name="connsiteY30" fmla="*/ 335369 h 472529"/>
                <a:gd name="connsiteX31" fmla="*/ 208280 w 208785"/>
                <a:gd name="connsiteY31" fmla="*/ 208369 h 472529"/>
                <a:gd name="connsiteX32" fmla="*/ 203200 w 208785"/>
                <a:gd name="connsiteY32" fmla="*/ 149949 h 472529"/>
                <a:gd name="connsiteX33" fmla="*/ 195580 w 208785"/>
                <a:gd name="connsiteY33" fmla="*/ 122009 h 472529"/>
                <a:gd name="connsiteX34" fmla="*/ 185420 w 208785"/>
                <a:gd name="connsiteY34" fmla="*/ 106769 h 472529"/>
                <a:gd name="connsiteX35" fmla="*/ 165100 w 208785"/>
                <a:gd name="connsiteY35" fmla="*/ 73749 h 472529"/>
                <a:gd name="connsiteX36" fmla="*/ 119380 w 208785"/>
                <a:gd name="connsiteY36" fmla="*/ 12789 h 472529"/>
                <a:gd name="connsiteX37" fmla="*/ 106680 w 208785"/>
                <a:gd name="connsiteY37" fmla="*/ 89 h 472529"/>
                <a:gd name="connsiteX38" fmla="*/ 91440 w 208785"/>
                <a:gd name="connsiteY38"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29540 w 208785"/>
                <a:gd name="connsiteY26" fmla="*/ 434429 h 472529"/>
                <a:gd name="connsiteX27" fmla="*/ 152400 w 208785"/>
                <a:gd name="connsiteY27" fmla="*/ 426809 h 472529"/>
                <a:gd name="connsiteX28" fmla="*/ 160020 w 208785"/>
                <a:gd name="connsiteY28" fmla="*/ 411569 h 472529"/>
                <a:gd name="connsiteX29" fmla="*/ 190500 w 208785"/>
                <a:gd name="connsiteY29" fmla="*/ 335369 h 472529"/>
                <a:gd name="connsiteX30" fmla="*/ 208280 w 208785"/>
                <a:gd name="connsiteY30" fmla="*/ 208369 h 472529"/>
                <a:gd name="connsiteX31" fmla="*/ 203200 w 208785"/>
                <a:gd name="connsiteY31" fmla="*/ 149949 h 472529"/>
                <a:gd name="connsiteX32" fmla="*/ 195580 w 208785"/>
                <a:gd name="connsiteY32" fmla="*/ 122009 h 472529"/>
                <a:gd name="connsiteX33" fmla="*/ 185420 w 208785"/>
                <a:gd name="connsiteY33" fmla="*/ 106769 h 472529"/>
                <a:gd name="connsiteX34" fmla="*/ 165100 w 208785"/>
                <a:gd name="connsiteY34" fmla="*/ 73749 h 472529"/>
                <a:gd name="connsiteX35" fmla="*/ 119380 w 208785"/>
                <a:gd name="connsiteY35" fmla="*/ 12789 h 472529"/>
                <a:gd name="connsiteX36" fmla="*/ 106680 w 208785"/>
                <a:gd name="connsiteY36" fmla="*/ 89 h 472529"/>
                <a:gd name="connsiteX37" fmla="*/ 91440 w 208785"/>
                <a:gd name="connsiteY37"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04140 w 208785"/>
                <a:gd name="connsiteY24" fmla="*/ 457289 h 472529"/>
                <a:gd name="connsiteX25" fmla="*/ 111760 w 208785"/>
                <a:gd name="connsiteY25" fmla="*/ 454749 h 472529"/>
                <a:gd name="connsiteX26" fmla="*/ 152400 w 208785"/>
                <a:gd name="connsiteY26" fmla="*/ 426809 h 472529"/>
                <a:gd name="connsiteX27" fmla="*/ 160020 w 208785"/>
                <a:gd name="connsiteY27" fmla="*/ 411569 h 472529"/>
                <a:gd name="connsiteX28" fmla="*/ 190500 w 208785"/>
                <a:gd name="connsiteY28" fmla="*/ 335369 h 472529"/>
                <a:gd name="connsiteX29" fmla="*/ 208280 w 208785"/>
                <a:gd name="connsiteY29" fmla="*/ 208369 h 472529"/>
                <a:gd name="connsiteX30" fmla="*/ 203200 w 208785"/>
                <a:gd name="connsiteY30" fmla="*/ 149949 h 472529"/>
                <a:gd name="connsiteX31" fmla="*/ 195580 w 208785"/>
                <a:gd name="connsiteY31" fmla="*/ 122009 h 472529"/>
                <a:gd name="connsiteX32" fmla="*/ 185420 w 208785"/>
                <a:gd name="connsiteY32" fmla="*/ 106769 h 472529"/>
                <a:gd name="connsiteX33" fmla="*/ 165100 w 208785"/>
                <a:gd name="connsiteY33" fmla="*/ 73749 h 472529"/>
                <a:gd name="connsiteX34" fmla="*/ 119380 w 208785"/>
                <a:gd name="connsiteY34" fmla="*/ 12789 h 472529"/>
                <a:gd name="connsiteX35" fmla="*/ 106680 w 208785"/>
                <a:gd name="connsiteY35" fmla="*/ 89 h 472529"/>
                <a:gd name="connsiteX36" fmla="*/ 91440 w 208785"/>
                <a:gd name="connsiteY36"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52400 w 208785"/>
                <a:gd name="connsiteY25" fmla="*/ 426809 h 472529"/>
                <a:gd name="connsiteX26" fmla="*/ 160020 w 208785"/>
                <a:gd name="connsiteY26" fmla="*/ 411569 h 472529"/>
                <a:gd name="connsiteX27" fmla="*/ 190500 w 208785"/>
                <a:gd name="connsiteY27" fmla="*/ 335369 h 472529"/>
                <a:gd name="connsiteX28" fmla="*/ 208280 w 208785"/>
                <a:gd name="connsiteY28" fmla="*/ 208369 h 472529"/>
                <a:gd name="connsiteX29" fmla="*/ 203200 w 208785"/>
                <a:gd name="connsiteY29" fmla="*/ 149949 h 472529"/>
                <a:gd name="connsiteX30" fmla="*/ 195580 w 208785"/>
                <a:gd name="connsiteY30" fmla="*/ 122009 h 472529"/>
                <a:gd name="connsiteX31" fmla="*/ 185420 w 208785"/>
                <a:gd name="connsiteY31" fmla="*/ 106769 h 472529"/>
                <a:gd name="connsiteX32" fmla="*/ 165100 w 208785"/>
                <a:gd name="connsiteY32" fmla="*/ 73749 h 472529"/>
                <a:gd name="connsiteX33" fmla="*/ 119380 w 208785"/>
                <a:gd name="connsiteY33" fmla="*/ 12789 h 472529"/>
                <a:gd name="connsiteX34" fmla="*/ 106680 w 208785"/>
                <a:gd name="connsiteY34" fmla="*/ 89 h 472529"/>
                <a:gd name="connsiteX35" fmla="*/ 91440 w 208785"/>
                <a:gd name="connsiteY35"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60020 w 208785"/>
                <a:gd name="connsiteY25" fmla="*/ 411569 h 472529"/>
                <a:gd name="connsiteX26" fmla="*/ 190500 w 208785"/>
                <a:gd name="connsiteY26" fmla="*/ 335369 h 472529"/>
                <a:gd name="connsiteX27" fmla="*/ 208280 w 208785"/>
                <a:gd name="connsiteY27" fmla="*/ 208369 h 472529"/>
                <a:gd name="connsiteX28" fmla="*/ 203200 w 208785"/>
                <a:gd name="connsiteY28" fmla="*/ 149949 h 472529"/>
                <a:gd name="connsiteX29" fmla="*/ 195580 w 208785"/>
                <a:gd name="connsiteY29" fmla="*/ 122009 h 472529"/>
                <a:gd name="connsiteX30" fmla="*/ 185420 w 208785"/>
                <a:gd name="connsiteY30" fmla="*/ 106769 h 472529"/>
                <a:gd name="connsiteX31" fmla="*/ 165100 w 208785"/>
                <a:gd name="connsiteY31" fmla="*/ 73749 h 472529"/>
                <a:gd name="connsiteX32" fmla="*/ 119380 w 208785"/>
                <a:gd name="connsiteY32" fmla="*/ 12789 h 472529"/>
                <a:gd name="connsiteX33" fmla="*/ 106680 w 208785"/>
                <a:gd name="connsiteY33" fmla="*/ 89 h 472529"/>
                <a:gd name="connsiteX34" fmla="*/ 91440 w 208785"/>
                <a:gd name="connsiteY34" fmla="*/ 15329 h 472529"/>
                <a:gd name="connsiteX0" fmla="*/ 91440 w 208785"/>
                <a:gd name="connsiteY0" fmla="*/ 15329 h 472529"/>
                <a:gd name="connsiteX1" fmla="*/ 78740 w 208785"/>
                <a:gd name="connsiteY1" fmla="*/ 25489 h 472529"/>
                <a:gd name="connsiteX2" fmla="*/ 55880 w 208785"/>
                <a:gd name="connsiteY2" fmla="*/ 61049 h 472529"/>
                <a:gd name="connsiteX3" fmla="*/ 40640 w 208785"/>
                <a:gd name="connsiteY3" fmla="*/ 88989 h 472529"/>
                <a:gd name="connsiteX4" fmla="*/ 7620 w 208785"/>
                <a:gd name="connsiteY4" fmla="*/ 190589 h 472529"/>
                <a:gd name="connsiteX5" fmla="*/ 0 w 208785"/>
                <a:gd name="connsiteY5" fmla="*/ 215989 h 472529"/>
                <a:gd name="connsiteX6" fmla="*/ 2540 w 208785"/>
                <a:gd name="connsiteY6" fmla="*/ 246469 h 472529"/>
                <a:gd name="connsiteX7" fmla="*/ 15240 w 208785"/>
                <a:gd name="connsiteY7" fmla="*/ 269329 h 472529"/>
                <a:gd name="connsiteX8" fmla="*/ 17780 w 208785"/>
                <a:gd name="connsiteY8" fmla="*/ 276949 h 472529"/>
                <a:gd name="connsiteX9" fmla="*/ 15240 w 208785"/>
                <a:gd name="connsiteY9" fmla="*/ 287109 h 472529"/>
                <a:gd name="connsiteX10" fmla="*/ 17780 w 208785"/>
                <a:gd name="connsiteY10" fmla="*/ 358229 h 472529"/>
                <a:gd name="connsiteX11" fmla="*/ 20320 w 208785"/>
                <a:gd name="connsiteY11" fmla="*/ 368389 h 472529"/>
                <a:gd name="connsiteX12" fmla="*/ 25400 w 208785"/>
                <a:gd name="connsiteY12" fmla="*/ 376009 h 472529"/>
                <a:gd name="connsiteX13" fmla="*/ 27940 w 208785"/>
                <a:gd name="connsiteY13" fmla="*/ 383629 h 472529"/>
                <a:gd name="connsiteX14" fmla="*/ 35560 w 208785"/>
                <a:gd name="connsiteY14" fmla="*/ 386169 h 472529"/>
                <a:gd name="connsiteX15" fmla="*/ 40640 w 208785"/>
                <a:gd name="connsiteY15" fmla="*/ 393789 h 472529"/>
                <a:gd name="connsiteX16" fmla="*/ 43180 w 208785"/>
                <a:gd name="connsiteY16" fmla="*/ 403949 h 472529"/>
                <a:gd name="connsiteX17" fmla="*/ 58420 w 208785"/>
                <a:gd name="connsiteY17" fmla="*/ 419189 h 472529"/>
                <a:gd name="connsiteX18" fmla="*/ 66040 w 208785"/>
                <a:gd name="connsiteY18" fmla="*/ 434429 h 472529"/>
                <a:gd name="connsiteX19" fmla="*/ 73660 w 208785"/>
                <a:gd name="connsiteY19" fmla="*/ 436969 h 472529"/>
                <a:gd name="connsiteX20" fmla="*/ 81280 w 208785"/>
                <a:gd name="connsiteY20" fmla="*/ 462369 h 472529"/>
                <a:gd name="connsiteX21" fmla="*/ 83820 w 208785"/>
                <a:gd name="connsiteY21" fmla="*/ 469989 h 472529"/>
                <a:gd name="connsiteX22" fmla="*/ 91440 w 208785"/>
                <a:gd name="connsiteY22" fmla="*/ 472529 h 472529"/>
                <a:gd name="connsiteX23" fmla="*/ 99060 w 208785"/>
                <a:gd name="connsiteY23" fmla="*/ 464909 h 472529"/>
                <a:gd name="connsiteX24" fmla="*/ 111760 w 208785"/>
                <a:gd name="connsiteY24" fmla="*/ 454749 h 472529"/>
                <a:gd name="connsiteX25" fmla="*/ 190500 w 208785"/>
                <a:gd name="connsiteY25" fmla="*/ 335369 h 472529"/>
                <a:gd name="connsiteX26" fmla="*/ 208280 w 208785"/>
                <a:gd name="connsiteY26" fmla="*/ 208369 h 472529"/>
                <a:gd name="connsiteX27" fmla="*/ 203200 w 208785"/>
                <a:gd name="connsiteY27" fmla="*/ 149949 h 472529"/>
                <a:gd name="connsiteX28" fmla="*/ 195580 w 208785"/>
                <a:gd name="connsiteY28" fmla="*/ 122009 h 472529"/>
                <a:gd name="connsiteX29" fmla="*/ 185420 w 208785"/>
                <a:gd name="connsiteY29" fmla="*/ 106769 h 472529"/>
                <a:gd name="connsiteX30" fmla="*/ 165100 w 208785"/>
                <a:gd name="connsiteY30" fmla="*/ 73749 h 472529"/>
                <a:gd name="connsiteX31" fmla="*/ 119380 w 208785"/>
                <a:gd name="connsiteY31" fmla="*/ 12789 h 472529"/>
                <a:gd name="connsiteX32" fmla="*/ 106680 w 208785"/>
                <a:gd name="connsiteY32" fmla="*/ 89 h 472529"/>
                <a:gd name="connsiteX33" fmla="*/ 91440 w 208785"/>
                <a:gd name="connsiteY33" fmla="*/ 15329 h 472529"/>
                <a:gd name="connsiteX0" fmla="*/ 91440 w 208331"/>
                <a:gd name="connsiteY0" fmla="*/ 15329 h 472529"/>
                <a:gd name="connsiteX1" fmla="*/ 78740 w 208331"/>
                <a:gd name="connsiteY1" fmla="*/ 25489 h 472529"/>
                <a:gd name="connsiteX2" fmla="*/ 55880 w 208331"/>
                <a:gd name="connsiteY2" fmla="*/ 61049 h 472529"/>
                <a:gd name="connsiteX3" fmla="*/ 40640 w 208331"/>
                <a:gd name="connsiteY3" fmla="*/ 88989 h 472529"/>
                <a:gd name="connsiteX4" fmla="*/ 7620 w 208331"/>
                <a:gd name="connsiteY4" fmla="*/ 190589 h 472529"/>
                <a:gd name="connsiteX5" fmla="*/ 0 w 208331"/>
                <a:gd name="connsiteY5" fmla="*/ 215989 h 472529"/>
                <a:gd name="connsiteX6" fmla="*/ 2540 w 208331"/>
                <a:gd name="connsiteY6" fmla="*/ 246469 h 472529"/>
                <a:gd name="connsiteX7" fmla="*/ 15240 w 208331"/>
                <a:gd name="connsiteY7" fmla="*/ 269329 h 472529"/>
                <a:gd name="connsiteX8" fmla="*/ 17780 w 208331"/>
                <a:gd name="connsiteY8" fmla="*/ 276949 h 472529"/>
                <a:gd name="connsiteX9" fmla="*/ 15240 w 208331"/>
                <a:gd name="connsiteY9" fmla="*/ 287109 h 472529"/>
                <a:gd name="connsiteX10" fmla="*/ 17780 w 208331"/>
                <a:gd name="connsiteY10" fmla="*/ 358229 h 472529"/>
                <a:gd name="connsiteX11" fmla="*/ 20320 w 208331"/>
                <a:gd name="connsiteY11" fmla="*/ 368389 h 472529"/>
                <a:gd name="connsiteX12" fmla="*/ 25400 w 208331"/>
                <a:gd name="connsiteY12" fmla="*/ 376009 h 472529"/>
                <a:gd name="connsiteX13" fmla="*/ 27940 w 208331"/>
                <a:gd name="connsiteY13" fmla="*/ 383629 h 472529"/>
                <a:gd name="connsiteX14" fmla="*/ 35560 w 208331"/>
                <a:gd name="connsiteY14" fmla="*/ 386169 h 472529"/>
                <a:gd name="connsiteX15" fmla="*/ 40640 w 208331"/>
                <a:gd name="connsiteY15" fmla="*/ 393789 h 472529"/>
                <a:gd name="connsiteX16" fmla="*/ 43180 w 208331"/>
                <a:gd name="connsiteY16" fmla="*/ 403949 h 472529"/>
                <a:gd name="connsiteX17" fmla="*/ 58420 w 208331"/>
                <a:gd name="connsiteY17" fmla="*/ 419189 h 472529"/>
                <a:gd name="connsiteX18" fmla="*/ 66040 w 208331"/>
                <a:gd name="connsiteY18" fmla="*/ 434429 h 472529"/>
                <a:gd name="connsiteX19" fmla="*/ 73660 w 208331"/>
                <a:gd name="connsiteY19" fmla="*/ 436969 h 472529"/>
                <a:gd name="connsiteX20" fmla="*/ 81280 w 208331"/>
                <a:gd name="connsiteY20" fmla="*/ 462369 h 472529"/>
                <a:gd name="connsiteX21" fmla="*/ 83820 w 208331"/>
                <a:gd name="connsiteY21" fmla="*/ 469989 h 472529"/>
                <a:gd name="connsiteX22" fmla="*/ 91440 w 208331"/>
                <a:gd name="connsiteY22" fmla="*/ 472529 h 472529"/>
                <a:gd name="connsiteX23" fmla="*/ 99060 w 208331"/>
                <a:gd name="connsiteY23" fmla="*/ 464909 h 472529"/>
                <a:gd name="connsiteX24" fmla="*/ 111760 w 208331"/>
                <a:gd name="connsiteY24" fmla="*/ 454749 h 472529"/>
                <a:gd name="connsiteX25" fmla="*/ 190500 w 208331"/>
                <a:gd name="connsiteY25" fmla="*/ 335369 h 472529"/>
                <a:gd name="connsiteX26" fmla="*/ 208280 w 208331"/>
                <a:gd name="connsiteY26" fmla="*/ 208369 h 472529"/>
                <a:gd name="connsiteX27" fmla="*/ 195580 w 208331"/>
                <a:gd name="connsiteY27" fmla="*/ 122009 h 472529"/>
                <a:gd name="connsiteX28" fmla="*/ 185420 w 208331"/>
                <a:gd name="connsiteY28" fmla="*/ 106769 h 472529"/>
                <a:gd name="connsiteX29" fmla="*/ 165100 w 208331"/>
                <a:gd name="connsiteY29" fmla="*/ 73749 h 472529"/>
                <a:gd name="connsiteX30" fmla="*/ 119380 w 208331"/>
                <a:gd name="connsiteY30" fmla="*/ 12789 h 472529"/>
                <a:gd name="connsiteX31" fmla="*/ 106680 w 208331"/>
                <a:gd name="connsiteY31" fmla="*/ 89 h 472529"/>
                <a:gd name="connsiteX32" fmla="*/ 91440 w 208331"/>
                <a:gd name="connsiteY32" fmla="*/ 15329 h 472529"/>
                <a:gd name="connsiteX0" fmla="*/ 91440 w 208423"/>
                <a:gd name="connsiteY0" fmla="*/ 15329 h 472529"/>
                <a:gd name="connsiteX1" fmla="*/ 78740 w 208423"/>
                <a:gd name="connsiteY1" fmla="*/ 25489 h 472529"/>
                <a:gd name="connsiteX2" fmla="*/ 55880 w 208423"/>
                <a:gd name="connsiteY2" fmla="*/ 61049 h 472529"/>
                <a:gd name="connsiteX3" fmla="*/ 40640 w 208423"/>
                <a:gd name="connsiteY3" fmla="*/ 88989 h 472529"/>
                <a:gd name="connsiteX4" fmla="*/ 7620 w 208423"/>
                <a:gd name="connsiteY4" fmla="*/ 190589 h 472529"/>
                <a:gd name="connsiteX5" fmla="*/ 0 w 208423"/>
                <a:gd name="connsiteY5" fmla="*/ 215989 h 472529"/>
                <a:gd name="connsiteX6" fmla="*/ 2540 w 208423"/>
                <a:gd name="connsiteY6" fmla="*/ 246469 h 472529"/>
                <a:gd name="connsiteX7" fmla="*/ 15240 w 208423"/>
                <a:gd name="connsiteY7" fmla="*/ 269329 h 472529"/>
                <a:gd name="connsiteX8" fmla="*/ 17780 w 208423"/>
                <a:gd name="connsiteY8" fmla="*/ 276949 h 472529"/>
                <a:gd name="connsiteX9" fmla="*/ 15240 w 208423"/>
                <a:gd name="connsiteY9" fmla="*/ 287109 h 472529"/>
                <a:gd name="connsiteX10" fmla="*/ 17780 w 208423"/>
                <a:gd name="connsiteY10" fmla="*/ 358229 h 472529"/>
                <a:gd name="connsiteX11" fmla="*/ 20320 w 208423"/>
                <a:gd name="connsiteY11" fmla="*/ 368389 h 472529"/>
                <a:gd name="connsiteX12" fmla="*/ 25400 w 208423"/>
                <a:gd name="connsiteY12" fmla="*/ 376009 h 472529"/>
                <a:gd name="connsiteX13" fmla="*/ 27940 w 208423"/>
                <a:gd name="connsiteY13" fmla="*/ 383629 h 472529"/>
                <a:gd name="connsiteX14" fmla="*/ 35560 w 208423"/>
                <a:gd name="connsiteY14" fmla="*/ 386169 h 472529"/>
                <a:gd name="connsiteX15" fmla="*/ 40640 w 208423"/>
                <a:gd name="connsiteY15" fmla="*/ 393789 h 472529"/>
                <a:gd name="connsiteX16" fmla="*/ 43180 w 208423"/>
                <a:gd name="connsiteY16" fmla="*/ 403949 h 472529"/>
                <a:gd name="connsiteX17" fmla="*/ 58420 w 208423"/>
                <a:gd name="connsiteY17" fmla="*/ 419189 h 472529"/>
                <a:gd name="connsiteX18" fmla="*/ 66040 w 208423"/>
                <a:gd name="connsiteY18" fmla="*/ 434429 h 472529"/>
                <a:gd name="connsiteX19" fmla="*/ 73660 w 208423"/>
                <a:gd name="connsiteY19" fmla="*/ 436969 h 472529"/>
                <a:gd name="connsiteX20" fmla="*/ 81280 w 208423"/>
                <a:gd name="connsiteY20" fmla="*/ 462369 h 472529"/>
                <a:gd name="connsiteX21" fmla="*/ 83820 w 208423"/>
                <a:gd name="connsiteY21" fmla="*/ 469989 h 472529"/>
                <a:gd name="connsiteX22" fmla="*/ 91440 w 208423"/>
                <a:gd name="connsiteY22" fmla="*/ 472529 h 472529"/>
                <a:gd name="connsiteX23" fmla="*/ 99060 w 208423"/>
                <a:gd name="connsiteY23" fmla="*/ 464909 h 472529"/>
                <a:gd name="connsiteX24" fmla="*/ 111760 w 208423"/>
                <a:gd name="connsiteY24" fmla="*/ 454749 h 472529"/>
                <a:gd name="connsiteX25" fmla="*/ 190500 w 208423"/>
                <a:gd name="connsiteY25" fmla="*/ 335369 h 472529"/>
                <a:gd name="connsiteX26" fmla="*/ 208280 w 208423"/>
                <a:gd name="connsiteY26" fmla="*/ 208369 h 472529"/>
                <a:gd name="connsiteX27" fmla="*/ 185420 w 208423"/>
                <a:gd name="connsiteY27" fmla="*/ 106769 h 472529"/>
                <a:gd name="connsiteX28" fmla="*/ 165100 w 208423"/>
                <a:gd name="connsiteY28" fmla="*/ 73749 h 472529"/>
                <a:gd name="connsiteX29" fmla="*/ 119380 w 208423"/>
                <a:gd name="connsiteY29" fmla="*/ 12789 h 472529"/>
                <a:gd name="connsiteX30" fmla="*/ 106680 w 208423"/>
                <a:gd name="connsiteY30" fmla="*/ 89 h 472529"/>
                <a:gd name="connsiteX31" fmla="*/ 91440 w 208423"/>
                <a:gd name="connsiteY31" fmla="*/ 15329 h 472529"/>
                <a:gd name="connsiteX0" fmla="*/ 91440 w 209602"/>
                <a:gd name="connsiteY0" fmla="*/ 15329 h 472529"/>
                <a:gd name="connsiteX1" fmla="*/ 78740 w 209602"/>
                <a:gd name="connsiteY1" fmla="*/ 25489 h 472529"/>
                <a:gd name="connsiteX2" fmla="*/ 55880 w 209602"/>
                <a:gd name="connsiteY2" fmla="*/ 61049 h 472529"/>
                <a:gd name="connsiteX3" fmla="*/ 40640 w 209602"/>
                <a:gd name="connsiteY3" fmla="*/ 88989 h 472529"/>
                <a:gd name="connsiteX4" fmla="*/ 7620 w 209602"/>
                <a:gd name="connsiteY4" fmla="*/ 190589 h 472529"/>
                <a:gd name="connsiteX5" fmla="*/ 0 w 209602"/>
                <a:gd name="connsiteY5" fmla="*/ 215989 h 472529"/>
                <a:gd name="connsiteX6" fmla="*/ 2540 w 209602"/>
                <a:gd name="connsiteY6" fmla="*/ 246469 h 472529"/>
                <a:gd name="connsiteX7" fmla="*/ 15240 w 209602"/>
                <a:gd name="connsiteY7" fmla="*/ 269329 h 472529"/>
                <a:gd name="connsiteX8" fmla="*/ 17780 w 209602"/>
                <a:gd name="connsiteY8" fmla="*/ 276949 h 472529"/>
                <a:gd name="connsiteX9" fmla="*/ 15240 w 209602"/>
                <a:gd name="connsiteY9" fmla="*/ 287109 h 472529"/>
                <a:gd name="connsiteX10" fmla="*/ 17780 w 209602"/>
                <a:gd name="connsiteY10" fmla="*/ 358229 h 472529"/>
                <a:gd name="connsiteX11" fmla="*/ 20320 w 209602"/>
                <a:gd name="connsiteY11" fmla="*/ 368389 h 472529"/>
                <a:gd name="connsiteX12" fmla="*/ 25400 w 209602"/>
                <a:gd name="connsiteY12" fmla="*/ 376009 h 472529"/>
                <a:gd name="connsiteX13" fmla="*/ 27940 w 209602"/>
                <a:gd name="connsiteY13" fmla="*/ 383629 h 472529"/>
                <a:gd name="connsiteX14" fmla="*/ 35560 w 209602"/>
                <a:gd name="connsiteY14" fmla="*/ 386169 h 472529"/>
                <a:gd name="connsiteX15" fmla="*/ 40640 w 209602"/>
                <a:gd name="connsiteY15" fmla="*/ 393789 h 472529"/>
                <a:gd name="connsiteX16" fmla="*/ 43180 w 209602"/>
                <a:gd name="connsiteY16" fmla="*/ 403949 h 472529"/>
                <a:gd name="connsiteX17" fmla="*/ 58420 w 209602"/>
                <a:gd name="connsiteY17" fmla="*/ 419189 h 472529"/>
                <a:gd name="connsiteX18" fmla="*/ 66040 w 209602"/>
                <a:gd name="connsiteY18" fmla="*/ 434429 h 472529"/>
                <a:gd name="connsiteX19" fmla="*/ 73660 w 209602"/>
                <a:gd name="connsiteY19" fmla="*/ 436969 h 472529"/>
                <a:gd name="connsiteX20" fmla="*/ 81280 w 209602"/>
                <a:gd name="connsiteY20" fmla="*/ 462369 h 472529"/>
                <a:gd name="connsiteX21" fmla="*/ 83820 w 209602"/>
                <a:gd name="connsiteY21" fmla="*/ 469989 h 472529"/>
                <a:gd name="connsiteX22" fmla="*/ 91440 w 209602"/>
                <a:gd name="connsiteY22" fmla="*/ 472529 h 472529"/>
                <a:gd name="connsiteX23" fmla="*/ 99060 w 209602"/>
                <a:gd name="connsiteY23" fmla="*/ 464909 h 472529"/>
                <a:gd name="connsiteX24" fmla="*/ 111760 w 209602"/>
                <a:gd name="connsiteY24" fmla="*/ 454749 h 472529"/>
                <a:gd name="connsiteX25" fmla="*/ 190500 w 209602"/>
                <a:gd name="connsiteY25" fmla="*/ 335369 h 472529"/>
                <a:gd name="connsiteX26" fmla="*/ 208280 w 209602"/>
                <a:gd name="connsiteY26" fmla="*/ 208369 h 472529"/>
                <a:gd name="connsiteX27" fmla="*/ 165100 w 209602"/>
                <a:gd name="connsiteY27" fmla="*/ 73749 h 472529"/>
                <a:gd name="connsiteX28" fmla="*/ 119380 w 209602"/>
                <a:gd name="connsiteY28" fmla="*/ 12789 h 472529"/>
                <a:gd name="connsiteX29" fmla="*/ 106680 w 209602"/>
                <a:gd name="connsiteY29" fmla="*/ 89 h 472529"/>
                <a:gd name="connsiteX30" fmla="*/ 91440 w 209602"/>
                <a:gd name="connsiteY30" fmla="*/ 15329 h 472529"/>
                <a:gd name="connsiteX0" fmla="*/ 91440 w 212777"/>
                <a:gd name="connsiteY0" fmla="*/ 15329 h 472529"/>
                <a:gd name="connsiteX1" fmla="*/ 78740 w 212777"/>
                <a:gd name="connsiteY1" fmla="*/ 25489 h 472529"/>
                <a:gd name="connsiteX2" fmla="*/ 55880 w 212777"/>
                <a:gd name="connsiteY2" fmla="*/ 61049 h 472529"/>
                <a:gd name="connsiteX3" fmla="*/ 40640 w 212777"/>
                <a:gd name="connsiteY3" fmla="*/ 88989 h 472529"/>
                <a:gd name="connsiteX4" fmla="*/ 7620 w 212777"/>
                <a:gd name="connsiteY4" fmla="*/ 190589 h 472529"/>
                <a:gd name="connsiteX5" fmla="*/ 0 w 212777"/>
                <a:gd name="connsiteY5" fmla="*/ 215989 h 472529"/>
                <a:gd name="connsiteX6" fmla="*/ 2540 w 212777"/>
                <a:gd name="connsiteY6" fmla="*/ 246469 h 472529"/>
                <a:gd name="connsiteX7" fmla="*/ 15240 w 212777"/>
                <a:gd name="connsiteY7" fmla="*/ 269329 h 472529"/>
                <a:gd name="connsiteX8" fmla="*/ 17780 w 212777"/>
                <a:gd name="connsiteY8" fmla="*/ 276949 h 472529"/>
                <a:gd name="connsiteX9" fmla="*/ 15240 w 212777"/>
                <a:gd name="connsiteY9" fmla="*/ 287109 h 472529"/>
                <a:gd name="connsiteX10" fmla="*/ 17780 w 212777"/>
                <a:gd name="connsiteY10" fmla="*/ 358229 h 472529"/>
                <a:gd name="connsiteX11" fmla="*/ 20320 w 212777"/>
                <a:gd name="connsiteY11" fmla="*/ 368389 h 472529"/>
                <a:gd name="connsiteX12" fmla="*/ 25400 w 212777"/>
                <a:gd name="connsiteY12" fmla="*/ 376009 h 472529"/>
                <a:gd name="connsiteX13" fmla="*/ 27940 w 212777"/>
                <a:gd name="connsiteY13" fmla="*/ 383629 h 472529"/>
                <a:gd name="connsiteX14" fmla="*/ 35560 w 212777"/>
                <a:gd name="connsiteY14" fmla="*/ 386169 h 472529"/>
                <a:gd name="connsiteX15" fmla="*/ 40640 w 212777"/>
                <a:gd name="connsiteY15" fmla="*/ 393789 h 472529"/>
                <a:gd name="connsiteX16" fmla="*/ 43180 w 212777"/>
                <a:gd name="connsiteY16" fmla="*/ 403949 h 472529"/>
                <a:gd name="connsiteX17" fmla="*/ 58420 w 212777"/>
                <a:gd name="connsiteY17" fmla="*/ 419189 h 472529"/>
                <a:gd name="connsiteX18" fmla="*/ 66040 w 212777"/>
                <a:gd name="connsiteY18" fmla="*/ 434429 h 472529"/>
                <a:gd name="connsiteX19" fmla="*/ 73660 w 212777"/>
                <a:gd name="connsiteY19" fmla="*/ 436969 h 472529"/>
                <a:gd name="connsiteX20" fmla="*/ 81280 w 212777"/>
                <a:gd name="connsiteY20" fmla="*/ 462369 h 472529"/>
                <a:gd name="connsiteX21" fmla="*/ 83820 w 212777"/>
                <a:gd name="connsiteY21" fmla="*/ 469989 h 472529"/>
                <a:gd name="connsiteX22" fmla="*/ 91440 w 212777"/>
                <a:gd name="connsiteY22" fmla="*/ 472529 h 472529"/>
                <a:gd name="connsiteX23" fmla="*/ 99060 w 212777"/>
                <a:gd name="connsiteY23" fmla="*/ 464909 h 472529"/>
                <a:gd name="connsiteX24" fmla="*/ 111760 w 212777"/>
                <a:gd name="connsiteY24" fmla="*/ 454749 h 472529"/>
                <a:gd name="connsiteX25" fmla="*/ 190500 w 212777"/>
                <a:gd name="connsiteY25" fmla="*/ 335369 h 472529"/>
                <a:gd name="connsiteX26" fmla="*/ 208280 w 212777"/>
                <a:gd name="connsiteY26" fmla="*/ 208369 h 472529"/>
                <a:gd name="connsiteX27" fmla="*/ 119380 w 212777"/>
                <a:gd name="connsiteY27" fmla="*/ 12789 h 472529"/>
                <a:gd name="connsiteX28" fmla="*/ 106680 w 212777"/>
                <a:gd name="connsiteY28" fmla="*/ 89 h 472529"/>
                <a:gd name="connsiteX29" fmla="*/ 91440 w 212777"/>
                <a:gd name="connsiteY29" fmla="*/ 15329 h 472529"/>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5240 w 208296"/>
                <a:gd name="connsiteY9" fmla="*/ 287109 h 475976"/>
                <a:gd name="connsiteX10" fmla="*/ 17780 w 208296"/>
                <a:gd name="connsiteY10" fmla="*/ 358229 h 475976"/>
                <a:gd name="connsiteX11" fmla="*/ 20320 w 208296"/>
                <a:gd name="connsiteY11" fmla="*/ 368389 h 475976"/>
                <a:gd name="connsiteX12" fmla="*/ 25400 w 208296"/>
                <a:gd name="connsiteY12" fmla="*/ 376009 h 475976"/>
                <a:gd name="connsiteX13" fmla="*/ 27940 w 208296"/>
                <a:gd name="connsiteY13" fmla="*/ 383629 h 475976"/>
                <a:gd name="connsiteX14" fmla="*/ 35560 w 208296"/>
                <a:gd name="connsiteY14" fmla="*/ 386169 h 475976"/>
                <a:gd name="connsiteX15" fmla="*/ 40640 w 208296"/>
                <a:gd name="connsiteY15" fmla="*/ 393789 h 475976"/>
                <a:gd name="connsiteX16" fmla="*/ 43180 w 208296"/>
                <a:gd name="connsiteY16" fmla="*/ 403949 h 475976"/>
                <a:gd name="connsiteX17" fmla="*/ 58420 w 208296"/>
                <a:gd name="connsiteY17" fmla="*/ 419189 h 475976"/>
                <a:gd name="connsiteX18" fmla="*/ 66040 w 208296"/>
                <a:gd name="connsiteY18" fmla="*/ 434429 h 475976"/>
                <a:gd name="connsiteX19" fmla="*/ 73660 w 208296"/>
                <a:gd name="connsiteY19" fmla="*/ 436969 h 475976"/>
                <a:gd name="connsiteX20" fmla="*/ 81280 w 208296"/>
                <a:gd name="connsiteY20" fmla="*/ 462369 h 475976"/>
                <a:gd name="connsiteX21" fmla="*/ 83820 w 208296"/>
                <a:gd name="connsiteY21" fmla="*/ 469989 h 475976"/>
                <a:gd name="connsiteX22" fmla="*/ 91440 w 208296"/>
                <a:gd name="connsiteY22" fmla="*/ 472529 h 475976"/>
                <a:gd name="connsiteX23" fmla="*/ 99060 w 208296"/>
                <a:gd name="connsiteY23" fmla="*/ 464909 h 475976"/>
                <a:gd name="connsiteX24" fmla="*/ 111760 w 208296"/>
                <a:gd name="connsiteY24" fmla="*/ 454749 h 475976"/>
                <a:gd name="connsiteX25" fmla="*/ 208280 w 208296"/>
                <a:gd name="connsiteY25" fmla="*/ 208369 h 475976"/>
                <a:gd name="connsiteX26" fmla="*/ 119380 w 208296"/>
                <a:gd name="connsiteY26" fmla="*/ 12789 h 475976"/>
                <a:gd name="connsiteX27" fmla="*/ 106680 w 208296"/>
                <a:gd name="connsiteY27" fmla="*/ 89 h 475976"/>
                <a:gd name="connsiteX28" fmla="*/ 91440 w 208296"/>
                <a:gd name="connsiteY28"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276949 h 475976"/>
                <a:gd name="connsiteX9" fmla="*/ 17780 w 208296"/>
                <a:gd name="connsiteY9" fmla="*/ 358229 h 475976"/>
                <a:gd name="connsiteX10" fmla="*/ 20320 w 208296"/>
                <a:gd name="connsiteY10" fmla="*/ 368389 h 475976"/>
                <a:gd name="connsiteX11" fmla="*/ 25400 w 208296"/>
                <a:gd name="connsiteY11" fmla="*/ 376009 h 475976"/>
                <a:gd name="connsiteX12" fmla="*/ 27940 w 208296"/>
                <a:gd name="connsiteY12" fmla="*/ 383629 h 475976"/>
                <a:gd name="connsiteX13" fmla="*/ 35560 w 208296"/>
                <a:gd name="connsiteY13" fmla="*/ 386169 h 475976"/>
                <a:gd name="connsiteX14" fmla="*/ 40640 w 208296"/>
                <a:gd name="connsiteY14" fmla="*/ 393789 h 475976"/>
                <a:gd name="connsiteX15" fmla="*/ 43180 w 208296"/>
                <a:gd name="connsiteY15" fmla="*/ 403949 h 475976"/>
                <a:gd name="connsiteX16" fmla="*/ 58420 w 208296"/>
                <a:gd name="connsiteY16" fmla="*/ 419189 h 475976"/>
                <a:gd name="connsiteX17" fmla="*/ 66040 w 208296"/>
                <a:gd name="connsiteY17" fmla="*/ 434429 h 475976"/>
                <a:gd name="connsiteX18" fmla="*/ 73660 w 208296"/>
                <a:gd name="connsiteY18" fmla="*/ 436969 h 475976"/>
                <a:gd name="connsiteX19" fmla="*/ 81280 w 208296"/>
                <a:gd name="connsiteY19" fmla="*/ 462369 h 475976"/>
                <a:gd name="connsiteX20" fmla="*/ 83820 w 208296"/>
                <a:gd name="connsiteY20" fmla="*/ 469989 h 475976"/>
                <a:gd name="connsiteX21" fmla="*/ 91440 w 208296"/>
                <a:gd name="connsiteY21" fmla="*/ 472529 h 475976"/>
                <a:gd name="connsiteX22" fmla="*/ 99060 w 208296"/>
                <a:gd name="connsiteY22" fmla="*/ 464909 h 475976"/>
                <a:gd name="connsiteX23" fmla="*/ 111760 w 208296"/>
                <a:gd name="connsiteY23" fmla="*/ 454749 h 475976"/>
                <a:gd name="connsiteX24" fmla="*/ 208280 w 208296"/>
                <a:gd name="connsiteY24" fmla="*/ 208369 h 475976"/>
                <a:gd name="connsiteX25" fmla="*/ 119380 w 208296"/>
                <a:gd name="connsiteY25" fmla="*/ 12789 h 475976"/>
                <a:gd name="connsiteX26" fmla="*/ 106680 w 208296"/>
                <a:gd name="connsiteY26" fmla="*/ 89 h 475976"/>
                <a:gd name="connsiteX27" fmla="*/ 91440 w 208296"/>
                <a:gd name="connsiteY27"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5240 w 208296"/>
                <a:gd name="connsiteY7" fmla="*/ 269329 h 475976"/>
                <a:gd name="connsiteX8" fmla="*/ 17780 w 208296"/>
                <a:gd name="connsiteY8" fmla="*/ 358229 h 475976"/>
                <a:gd name="connsiteX9" fmla="*/ 20320 w 208296"/>
                <a:gd name="connsiteY9" fmla="*/ 368389 h 475976"/>
                <a:gd name="connsiteX10" fmla="*/ 25400 w 208296"/>
                <a:gd name="connsiteY10" fmla="*/ 376009 h 475976"/>
                <a:gd name="connsiteX11" fmla="*/ 27940 w 208296"/>
                <a:gd name="connsiteY11" fmla="*/ 383629 h 475976"/>
                <a:gd name="connsiteX12" fmla="*/ 35560 w 208296"/>
                <a:gd name="connsiteY12" fmla="*/ 386169 h 475976"/>
                <a:gd name="connsiteX13" fmla="*/ 40640 w 208296"/>
                <a:gd name="connsiteY13" fmla="*/ 393789 h 475976"/>
                <a:gd name="connsiteX14" fmla="*/ 43180 w 208296"/>
                <a:gd name="connsiteY14" fmla="*/ 403949 h 475976"/>
                <a:gd name="connsiteX15" fmla="*/ 58420 w 208296"/>
                <a:gd name="connsiteY15" fmla="*/ 419189 h 475976"/>
                <a:gd name="connsiteX16" fmla="*/ 66040 w 208296"/>
                <a:gd name="connsiteY16" fmla="*/ 434429 h 475976"/>
                <a:gd name="connsiteX17" fmla="*/ 73660 w 208296"/>
                <a:gd name="connsiteY17" fmla="*/ 436969 h 475976"/>
                <a:gd name="connsiteX18" fmla="*/ 81280 w 208296"/>
                <a:gd name="connsiteY18" fmla="*/ 462369 h 475976"/>
                <a:gd name="connsiteX19" fmla="*/ 83820 w 208296"/>
                <a:gd name="connsiteY19" fmla="*/ 469989 h 475976"/>
                <a:gd name="connsiteX20" fmla="*/ 91440 w 208296"/>
                <a:gd name="connsiteY20" fmla="*/ 472529 h 475976"/>
                <a:gd name="connsiteX21" fmla="*/ 99060 w 208296"/>
                <a:gd name="connsiteY21" fmla="*/ 464909 h 475976"/>
                <a:gd name="connsiteX22" fmla="*/ 111760 w 208296"/>
                <a:gd name="connsiteY22" fmla="*/ 454749 h 475976"/>
                <a:gd name="connsiteX23" fmla="*/ 208280 w 208296"/>
                <a:gd name="connsiteY23" fmla="*/ 208369 h 475976"/>
                <a:gd name="connsiteX24" fmla="*/ 119380 w 208296"/>
                <a:gd name="connsiteY24" fmla="*/ 12789 h 475976"/>
                <a:gd name="connsiteX25" fmla="*/ 106680 w 208296"/>
                <a:gd name="connsiteY25" fmla="*/ 89 h 475976"/>
                <a:gd name="connsiteX26" fmla="*/ 91440 w 208296"/>
                <a:gd name="connsiteY26"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2540 w 208296"/>
                <a:gd name="connsiteY6" fmla="*/ 246469 h 475976"/>
                <a:gd name="connsiteX7" fmla="*/ 17780 w 208296"/>
                <a:gd name="connsiteY7" fmla="*/ 358229 h 475976"/>
                <a:gd name="connsiteX8" fmla="*/ 20320 w 208296"/>
                <a:gd name="connsiteY8" fmla="*/ 368389 h 475976"/>
                <a:gd name="connsiteX9" fmla="*/ 25400 w 208296"/>
                <a:gd name="connsiteY9" fmla="*/ 376009 h 475976"/>
                <a:gd name="connsiteX10" fmla="*/ 27940 w 208296"/>
                <a:gd name="connsiteY10" fmla="*/ 383629 h 475976"/>
                <a:gd name="connsiteX11" fmla="*/ 35560 w 208296"/>
                <a:gd name="connsiteY11" fmla="*/ 386169 h 475976"/>
                <a:gd name="connsiteX12" fmla="*/ 40640 w 208296"/>
                <a:gd name="connsiteY12" fmla="*/ 393789 h 475976"/>
                <a:gd name="connsiteX13" fmla="*/ 43180 w 208296"/>
                <a:gd name="connsiteY13" fmla="*/ 403949 h 475976"/>
                <a:gd name="connsiteX14" fmla="*/ 58420 w 208296"/>
                <a:gd name="connsiteY14" fmla="*/ 419189 h 475976"/>
                <a:gd name="connsiteX15" fmla="*/ 66040 w 208296"/>
                <a:gd name="connsiteY15" fmla="*/ 434429 h 475976"/>
                <a:gd name="connsiteX16" fmla="*/ 73660 w 208296"/>
                <a:gd name="connsiteY16" fmla="*/ 436969 h 475976"/>
                <a:gd name="connsiteX17" fmla="*/ 81280 w 208296"/>
                <a:gd name="connsiteY17" fmla="*/ 462369 h 475976"/>
                <a:gd name="connsiteX18" fmla="*/ 83820 w 208296"/>
                <a:gd name="connsiteY18" fmla="*/ 469989 h 475976"/>
                <a:gd name="connsiteX19" fmla="*/ 91440 w 208296"/>
                <a:gd name="connsiteY19" fmla="*/ 472529 h 475976"/>
                <a:gd name="connsiteX20" fmla="*/ 99060 w 208296"/>
                <a:gd name="connsiteY20" fmla="*/ 464909 h 475976"/>
                <a:gd name="connsiteX21" fmla="*/ 111760 w 208296"/>
                <a:gd name="connsiteY21" fmla="*/ 454749 h 475976"/>
                <a:gd name="connsiteX22" fmla="*/ 208280 w 208296"/>
                <a:gd name="connsiteY22" fmla="*/ 208369 h 475976"/>
                <a:gd name="connsiteX23" fmla="*/ 119380 w 208296"/>
                <a:gd name="connsiteY23" fmla="*/ 12789 h 475976"/>
                <a:gd name="connsiteX24" fmla="*/ 106680 w 208296"/>
                <a:gd name="connsiteY24" fmla="*/ 89 h 475976"/>
                <a:gd name="connsiteX25" fmla="*/ 91440 w 208296"/>
                <a:gd name="connsiteY25"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7620 w 208296"/>
                <a:gd name="connsiteY4" fmla="*/ 190589 h 475976"/>
                <a:gd name="connsiteX5" fmla="*/ 0 w 208296"/>
                <a:gd name="connsiteY5" fmla="*/ 215989 h 475976"/>
                <a:gd name="connsiteX6" fmla="*/ 17780 w 208296"/>
                <a:gd name="connsiteY6" fmla="*/ 358229 h 475976"/>
                <a:gd name="connsiteX7" fmla="*/ 20320 w 208296"/>
                <a:gd name="connsiteY7" fmla="*/ 368389 h 475976"/>
                <a:gd name="connsiteX8" fmla="*/ 25400 w 208296"/>
                <a:gd name="connsiteY8" fmla="*/ 376009 h 475976"/>
                <a:gd name="connsiteX9" fmla="*/ 27940 w 208296"/>
                <a:gd name="connsiteY9" fmla="*/ 383629 h 475976"/>
                <a:gd name="connsiteX10" fmla="*/ 35560 w 208296"/>
                <a:gd name="connsiteY10" fmla="*/ 386169 h 475976"/>
                <a:gd name="connsiteX11" fmla="*/ 40640 w 208296"/>
                <a:gd name="connsiteY11" fmla="*/ 393789 h 475976"/>
                <a:gd name="connsiteX12" fmla="*/ 43180 w 208296"/>
                <a:gd name="connsiteY12" fmla="*/ 403949 h 475976"/>
                <a:gd name="connsiteX13" fmla="*/ 58420 w 208296"/>
                <a:gd name="connsiteY13" fmla="*/ 419189 h 475976"/>
                <a:gd name="connsiteX14" fmla="*/ 66040 w 208296"/>
                <a:gd name="connsiteY14" fmla="*/ 434429 h 475976"/>
                <a:gd name="connsiteX15" fmla="*/ 73660 w 208296"/>
                <a:gd name="connsiteY15" fmla="*/ 436969 h 475976"/>
                <a:gd name="connsiteX16" fmla="*/ 81280 w 208296"/>
                <a:gd name="connsiteY16" fmla="*/ 462369 h 475976"/>
                <a:gd name="connsiteX17" fmla="*/ 83820 w 208296"/>
                <a:gd name="connsiteY17" fmla="*/ 469989 h 475976"/>
                <a:gd name="connsiteX18" fmla="*/ 91440 w 208296"/>
                <a:gd name="connsiteY18" fmla="*/ 472529 h 475976"/>
                <a:gd name="connsiteX19" fmla="*/ 99060 w 208296"/>
                <a:gd name="connsiteY19" fmla="*/ 464909 h 475976"/>
                <a:gd name="connsiteX20" fmla="*/ 111760 w 208296"/>
                <a:gd name="connsiteY20" fmla="*/ 454749 h 475976"/>
                <a:gd name="connsiteX21" fmla="*/ 208280 w 208296"/>
                <a:gd name="connsiteY21" fmla="*/ 208369 h 475976"/>
                <a:gd name="connsiteX22" fmla="*/ 119380 w 208296"/>
                <a:gd name="connsiteY22" fmla="*/ 12789 h 475976"/>
                <a:gd name="connsiteX23" fmla="*/ 106680 w 208296"/>
                <a:gd name="connsiteY23" fmla="*/ 89 h 475976"/>
                <a:gd name="connsiteX24" fmla="*/ 91440 w 208296"/>
                <a:gd name="connsiteY24" fmla="*/ 15329 h 475976"/>
                <a:gd name="connsiteX0" fmla="*/ 91440 w 208296"/>
                <a:gd name="connsiteY0" fmla="*/ 15329 h 475976"/>
                <a:gd name="connsiteX1" fmla="*/ 78740 w 208296"/>
                <a:gd name="connsiteY1" fmla="*/ 25489 h 475976"/>
                <a:gd name="connsiteX2" fmla="*/ 55880 w 208296"/>
                <a:gd name="connsiteY2" fmla="*/ 61049 h 475976"/>
                <a:gd name="connsiteX3" fmla="*/ 40640 w 208296"/>
                <a:gd name="connsiteY3" fmla="*/ 88989 h 475976"/>
                <a:gd name="connsiteX4" fmla="*/ 0 w 208296"/>
                <a:gd name="connsiteY4" fmla="*/ 215989 h 475976"/>
                <a:gd name="connsiteX5" fmla="*/ 17780 w 208296"/>
                <a:gd name="connsiteY5" fmla="*/ 358229 h 475976"/>
                <a:gd name="connsiteX6" fmla="*/ 20320 w 208296"/>
                <a:gd name="connsiteY6" fmla="*/ 368389 h 475976"/>
                <a:gd name="connsiteX7" fmla="*/ 25400 w 208296"/>
                <a:gd name="connsiteY7" fmla="*/ 376009 h 475976"/>
                <a:gd name="connsiteX8" fmla="*/ 27940 w 208296"/>
                <a:gd name="connsiteY8" fmla="*/ 383629 h 475976"/>
                <a:gd name="connsiteX9" fmla="*/ 35560 w 208296"/>
                <a:gd name="connsiteY9" fmla="*/ 386169 h 475976"/>
                <a:gd name="connsiteX10" fmla="*/ 40640 w 208296"/>
                <a:gd name="connsiteY10" fmla="*/ 393789 h 475976"/>
                <a:gd name="connsiteX11" fmla="*/ 43180 w 208296"/>
                <a:gd name="connsiteY11" fmla="*/ 403949 h 475976"/>
                <a:gd name="connsiteX12" fmla="*/ 58420 w 208296"/>
                <a:gd name="connsiteY12" fmla="*/ 419189 h 475976"/>
                <a:gd name="connsiteX13" fmla="*/ 66040 w 208296"/>
                <a:gd name="connsiteY13" fmla="*/ 434429 h 475976"/>
                <a:gd name="connsiteX14" fmla="*/ 73660 w 208296"/>
                <a:gd name="connsiteY14" fmla="*/ 436969 h 475976"/>
                <a:gd name="connsiteX15" fmla="*/ 81280 w 208296"/>
                <a:gd name="connsiteY15" fmla="*/ 462369 h 475976"/>
                <a:gd name="connsiteX16" fmla="*/ 83820 w 208296"/>
                <a:gd name="connsiteY16" fmla="*/ 469989 h 475976"/>
                <a:gd name="connsiteX17" fmla="*/ 91440 w 208296"/>
                <a:gd name="connsiteY17" fmla="*/ 472529 h 475976"/>
                <a:gd name="connsiteX18" fmla="*/ 99060 w 208296"/>
                <a:gd name="connsiteY18" fmla="*/ 464909 h 475976"/>
                <a:gd name="connsiteX19" fmla="*/ 111760 w 208296"/>
                <a:gd name="connsiteY19" fmla="*/ 454749 h 475976"/>
                <a:gd name="connsiteX20" fmla="*/ 208280 w 208296"/>
                <a:gd name="connsiteY20" fmla="*/ 208369 h 475976"/>
                <a:gd name="connsiteX21" fmla="*/ 119380 w 208296"/>
                <a:gd name="connsiteY21" fmla="*/ 12789 h 475976"/>
                <a:gd name="connsiteX22" fmla="*/ 106680 w 208296"/>
                <a:gd name="connsiteY22" fmla="*/ 89 h 475976"/>
                <a:gd name="connsiteX23" fmla="*/ 91440 w 208296"/>
                <a:gd name="connsiteY23" fmla="*/ 15329 h 475976"/>
                <a:gd name="connsiteX0" fmla="*/ 91440 w 208296"/>
                <a:gd name="connsiteY0" fmla="*/ 15329 h 475976"/>
                <a:gd name="connsiteX1" fmla="*/ 78740 w 208296"/>
                <a:gd name="connsiteY1" fmla="*/ 25489 h 475976"/>
                <a:gd name="connsiteX2" fmla="*/ 55880 w 208296"/>
                <a:gd name="connsiteY2" fmla="*/ 61049 h 475976"/>
                <a:gd name="connsiteX3" fmla="*/ 0 w 208296"/>
                <a:gd name="connsiteY3" fmla="*/ 215989 h 475976"/>
                <a:gd name="connsiteX4" fmla="*/ 17780 w 208296"/>
                <a:gd name="connsiteY4" fmla="*/ 358229 h 475976"/>
                <a:gd name="connsiteX5" fmla="*/ 20320 w 208296"/>
                <a:gd name="connsiteY5" fmla="*/ 368389 h 475976"/>
                <a:gd name="connsiteX6" fmla="*/ 25400 w 208296"/>
                <a:gd name="connsiteY6" fmla="*/ 376009 h 475976"/>
                <a:gd name="connsiteX7" fmla="*/ 27940 w 208296"/>
                <a:gd name="connsiteY7" fmla="*/ 383629 h 475976"/>
                <a:gd name="connsiteX8" fmla="*/ 35560 w 208296"/>
                <a:gd name="connsiteY8" fmla="*/ 386169 h 475976"/>
                <a:gd name="connsiteX9" fmla="*/ 40640 w 208296"/>
                <a:gd name="connsiteY9" fmla="*/ 393789 h 475976"/>
                <a:gd name="connsiteX10" fmla="*/ 43180 w 208296"/>
                <a:gd name="connsiteY10" fmla="*/ 403949 h 475976"/>
                <a:gd name="connsiteX11" fmla="*/ 58420 w 208296"/>
                <a:gd name="connsiteY11" fmla="*/ 419189 h 475976"/>
                <a:gd name="connsiteX12" fmla="*/ 66040 w 208296"/>
                <a:gd name="connsiteY12" fmla="*/ 434429 h 475976"/>
                <a:gd name="connsiteX13" fmla="*/ 73660 w 208296"/>
                <a:gd name="connsiteY13" fmla="*/ 436969 h 475976"/>
                <a:gd name="connsiteX14" fmla="*/ 81280 w 208296"/>
                <a:gd name="connsiteY14" fmla="*/ 462369 h 475976"/>
                <a:gd name="connsiteX15" fmla="*/ 83820 w 208296"/>
                <a:gd name="connsiteY15" fmla="*/ 469989 h 475976"/>
                <a:gd name="connsiteX16" fmla="*/ 91440 w 208296"/>
                <a:gd name="connsiteY16" fmla="*/ 472529 h 475976"/>
                <a:gd name="connsiteX17" fmla="*/ 99060 w 208296"/>
                <a:gd name="connsiteY17" fmla="*/ 464909 h 475976"/>
                <a:gd name="connsiteX18" fmla="*/ 111760 w 208296"/>
                <a:gd name="connsiteY18" fmla="*/ 454749 h 475976"/>
                <a:gd name="connsiteX19" fmla="*/ 208280 w 208296"/>
                <a:gd name="connsiteY19" fmla="*/ 208369 h 475976"/>
                <a:gd name="connsiteX20" fmla="*/ 119380 w 208296"/>
                <a:gd name="connsiteY20" fmla="*/ 12789 h 475976"/>
                <a:gd name="connsiteX21" fmla="*/ 106680 w 208296"/>
                <a:gd name="connsiteY21" fmla="*/ 89 h 475976"/>
                <a:gd name="connsiteX22" fmla="*/ 91440 w 208296"/>
                <a:gd name="connsiteY22" fmla="*/ 15329 h 475976"/>
                <a:gd name="connsiteX0" fmla="*/ 91440 w 208296"/>
                <a:gd name="connsiteY0" fmla="*/ 15329 h 475976"/>
                <a:gd name="connsiteX1" fmla="*/ 78740 w 208296"/>
                <a:gd name="connsiteY1" fmla="*/ 25489 h 475976"/>
                <a:gd name="connsiteX2" fmla="*/ 0 w 208296"/>
                <a:gd name="connsiteY2" fmla="*/ 215989 h 475976"/>
                <a:gd name="connsiteX3" fmla="*/ 17780 w 208296"/>
                <a:gd name="connsiteY3" fmla="*/ 358229 h 475976"/>
                <a:gd name="connsiteX4" fmla="*/ 20320 w 208296"/>
                <a:gd name="connsiteY4" fmla="*/ 368389 h 475976"/>
                <a:gd name="connsiteX5" fmla="*/ 25400 w 208296"/>
                <a:gd name="connsiteY5" fmla="*/ 376009 h 475976"/>
                <a:gd name="connsiteX6" fmla="*/ 27940 w 208296"/>
                <a:gd name="connsiteY6" fmla="*/ 383629 h 475976"/>
                <a:gd name="connsiteX7" fmla="*/ 35560 w 208296"/>
                <a:gd name="connsiteY7" fmla="*/ 386169 h 475976"/>
                <a:gd name="connsiteX8" fmla="*/ 40640 w 208296"/>
                <a:gd name="connsiteY8" fmla="*/ 393789 h 475976"/>
                <a:gd name="connsiteX9" fmla="*/ 43180 w 208296"/>
                <a:gd name="connsiteY9" fmla="*/ 403949 h 475976"/>
                <a:gd name="connsiteX10" fmla="*/ 58420 w 208296"/>
                <a:gd name="connsiteY10" fmla="*/ 419189 h 475976"/>
                <a:gd name="connsiteX11" fmla="*/ 66040 w 208296"/>
                <a:gd name="connsiteY11" fmla="*/ 434429 h 475976"/>
                <a:gd name="connsiteX12" fmla="*/ 73660 w 208296"/>
                <a:gd name="connsiteY12" fmla="*/ 436969 h 475976"/>
                <a:gd name="connsiteX13" fmla="*/ 81280 w 208296"/>
                <a:gd name="connsiteY13" fmla="*/ 462369 h 475976"/>
                <a:gd name="connsiteX14" fmla="*/ 83820 w 208296"/>
                <a:gd name="connsiteY14" fmla="*/ 469989 h 475976"/>
                <a:gd name="connsiteX15" fmla="*/ 91440 w 208296"/>
                <a:gd name="connsiteY15" fmla="*/ 472529 h 475976"/>
                <a:gd name="connsiteX16" fmla="*/ 99060 w 208296"/>
                <a:gd name="connsiteY16" fmla="*/ 464909 h 475976"/>
                <a:gd name="connsiteX17" fmla="*/ 111760 w 208296"/>
                <a:gd name="connsiteY17" fmla="*/ 454749 h 475976"/>
                <a:gd name="connsiteX18" fmla="*/ 208280 w 208296"/>
                <a:gd name="connsiteY18" fmla="*/ 208369 h 475976"/>
                <a:gd name="connsiteX19" fmla="*/ 119380 w 208296"/>
                <a:gd name="connsiteY19" fmla="*/ 12789 h 475976"/>
                <a:gd name="connsiteX20" fmla="*/ 106680 w 208296"/>
                <a:gd name="connsiteY20" fmla="*/ 89 h 475976"/>
                <a:gd name="connsiteX21" fmla="*/ 91440 w 208296"/>
                <a:gd name="connsiteY21" fmla="*/ 15329 h 475976"/>
                <a:gd name="connsiteX0" fmla="*/ 91440 w 208296"/>
                <a:gd name="connsiteY0" fmla="*/ 15329 h 475976"/>
                <a:gd name="connsiteX1" fmla="*/ 0 w 208296"/>
                <a:gd name="connsiteY1" fmla="*/ 215989 h 475976"/>
                <a:gd name="connsiteX2" fmla="*/ 17780 w 208296"/>
                <a:gd name="connsiteY2" fmla="*/ 358229 h 475976"/>
                <a:gd name="connsiteX3" fmla="*/ 20320 w 208296"/>
                <a:gd name="connsiteY3" fmla="*/ 368389 h 475976"/>
                <a:gd name="connsiteX4" fmla="*/ 25400 w 208296"/>
                <a:gd name="connsiteY4" fmla="*/ 376009 h 475976"/>
                <a:gd name="connsiteX5" fmla="*/ 27940 w 208296"/>
                <a:gd name="connsiteY5" fmla="*/ 383629 h 475976"/>
                <a:gd name="connsiteX6" fmla="*/ 35560 w 208296"/>
                <a:gd name="connsiteY6" fmla="*/ 386169 h 475976"/>
                <a:gd name="connsiteX7" fmla="*/ 40640 w 208296"/>
                <a:gd name="connsiteY7" fmla="*/ 393789 h 475976"/>
                <a:gd name="connsiteX8" fmla="*/ 43180 w 208296"/>
                <a:gd name="connsiteY8" fmla="*/ 403949 h 475976"/>
                <a:gd name="connsiteX9" fmla="*/ 58420 w 208296"/>
                <a:gd name="connsiteY9" fmla="*/ 419189 h 475976"/>
                <a:gd name="connsiteX10" fmla="*/ 66040 w 208296"/>
                <a:gd name="connsiteY10" fmla="*/ 434429 h 475976"/>
                <a:gd name="connsiteX11" fmla="*/ 73660 w 208296"/>
                <a:gd name="connsiteY11" fmla="*/ 436969 h 475976"/>
                <a:gd name="connsiteX12" fmla="*/ 81280 w 208296"/>
                <a:gd name="connsiteY12" fmla="*/ 462369 h 475976"/>
                <a:gd name="connsiteX13" fmla="*/ 83820 w 208296"/>
                <a:gd name="connsiteY13" fmla="*/ 469989 h 475976"/>
                <a:gd name="connsiteX14" fmla="*/ 91440 w 208296"/>
                <a:gd name="connsiteY14" fmla="*/ 472529 h 475976"/>
                <a:gd name="connsiteX15" fmla="*/ 99060 w 208296"/>
                <a:gd name="connsiteY15" fmla="*/ 464909 h 475976"/>
                <a:gd name="connsiteX16" fmla="*/ 111760 w 208296"/>
                <a:gd name="connsiteY16" fmla="*/ 454749 h 475976"/>
                <a:gd name="connsiteX17" fmla="*/ 208280 w 208296"/>
                <a:gd name="connsiteY17" fmla="*/ 208369 h 475976"/>
                <a:gd name="connsiteX18" fmla="*/ 119380 w 208296"/>
                <a:gd name="connsiteY18" fmla="*/ 12789 h 475976"/>
                <a:gd name="connsiteX19" fmla="*/ 106680 w 208296"/>
                <a:gd name="connsiteY19" fmla="*/ 89 h 475976"/>
                <a:gd name="connsiteX20" fmla="*/ 91440 w 208296"/>
                <a:gd name="connsiteY20" fmla="*/ 15329 h 475976"/>
                <a:gd name="connsiteX0" fmla="*/ 106680 w 208296"/>
                <a:gd name="connsiteY0" fmla="*/ 0 h 475887"/>
                <a:gd name="connsiteX1" fmla="*/ 0 w 208296"/>
                <a:gd name="connsiteY1" fmla="*/ 215900 h 475887"/>
                <a:gd name="connsiteX2" fmla="*/ 17780 w 208296"/>
                <a:gd name="connsiteY2" fmla="*/ 358140 h 475887"/>
                <a:gd name="connsiteX3" fmla="*/ 20320 w 208296"/>
                <a:gd name="connsiteY3" fmla="*/ 368300 h 475887"/>
                <a:gd name="connsiteX4" fmla="*/ 25400 w 208296"/>
                <a:gd name="connsiteY4" fmla="*/ 375920 h 475887"/>
                <a:gd name="connsiteX5" fmla="*/ 27940 w 208296"/>
                <a:gd name="connsiteY5" fmla="*/ 383540 h 475887"/>
                <a:gd name="connsiteX6" fmla="*/ 35560 w 208296"/>
                <a:gd name="connsiteY6" fmla="*/ 386080 h 475887"/>
                <a:gd name="connsiteX7" fmla="*/ 40640 w 208296"/>
                <a:gd name="connsiteY7" fmla="*/ 393700 h 475887"/>
                <a:gd name="connsiteX8" fmla="*/ 43180 w 208296"/>
                <a:gd name="connsiteY8" fmla="*/ 403860 h 475887"/>
                <a:gd name="connsiteX9" fmla="*/ 58420 w 208296"/>
                <a:gd name="connsiteY9" fmla="*/ 419100 h 475887"/>
                <a:gd name="connsiteX10" fmla="*/ 66040 w 208296"/>
                <a:gd name="connsiteY10" fmla="*/ 434340 h 475887"/>
                <a:gd name="connsiteX11" fmla="*/ 73660 w 208296"/>
                <a:gd name="connsiteY11" fmla="*/ 436880 h 475887"/>
                <a:gd name="connsiteX12" fmla="*/ 81280 w 208296"/>
                <a:gd name="connsiteY12" fmla="*/ 462280 h 475887"/>
                <a:gd name="connsiteX13" fmla="*/ 83820 w 208296"/>
                <a:gd name="connsiteY13" fmla="*/ 469900 h 475887"/>
                <a:gd name="connsiteX14" fmla="*/ 91440 w 208296"/>
                <a:gd name="connsiteY14" fmla="*/ 472440 h 475887"/>
                <a:gd name="connsiteX15" fmla="*/ 99060 w 208296"/>
                <a:gd name="connsiteY15" fmla="*/ 464820 h 475887"/>
                <a:gd name="connsiteX16" fmla="*/ 111760 w 208296"/>
                <a:gd name="connsiteY16" fmla="*/ 454660 h 475887"/>
                <a:gd name="connsiteX17" fmla="*/ 208280 w 208296"/>
                <a:gd name="connsiteY17" fmla="*/ 208280 h 475887"/>
                <a:gd name="connsiteX18" fmla="*/ 119380 w 208296"/>
                <a:gd name="connsiteY18" fmla="*/ 12700 h 475887"/>
                <a:gd name="connsiteX19" fmla="*/ 106680 w 208296"/>
                <a:gd name="connsiteY19" fmla="*/ 0 h 475887"/>
                <a:gd name="connsiteX0" fmla="*/ 106680 w 208286"/>
                <a:gd name="connsiteY0" fmla="*/ 8 h 475895"/>
                <a:gd name="connsiteX1" fmla="*/ 0 w 208286"/>
                <a:gd name="connsiteY1" fmla="*/ 215908 h 475895"/>
                <a:gd name="connsiteX2" fmla="*/ 17780 w 208286"/>
                <a:gd name="connsiteY2" fmla="*/ 358148 h 475895"/>
                <a:gd name="connsiteX3" fmla="*/ 20320 w 208286"/>
                <a:gd name="connsiteY3" fmla="*/ 368308 h 475895"/>
                <a:gd name="connsiteX4" fmla="*/ 25400 w 208286"/>
                <a:gd name="connsiteY4" fmla="*/ 375928 h 475895"/>
                <a:gd name="connsiteX5" fmla="*/ 27940 w 208286"/>
                <a:gd name="connsiteY5" fmla="*/ 383548 h 475895"/>
                <a:gd name="connsiteX6" fmla="*/ 35560 w 208286"/>
                <a:gd name="connsiteY6" fmla="*/ 386088 h 475895"/>
                <a:gd name="connsiteX7" fmla="*/ 40640 w 208286"/>
                <a:gd name="connsiteY7" fmla="*/ 393708 h 475895"/>
                <a:gd name="connsiteX8" fmla="*/ 43180 w 208286"/>
                <a:gd name="connsiteY8" fmla="*/ 403868 h 475895"/>
                <a:gd name="connsiteX9" fmla="*/ 58420 w 208286"/>
                <a:gd name="connsiteY9" fmla="*/ 419108 h 475895"/>
                <a:gd name="connsiteX10" fmla="*/ 66040 w 208286"/>
                <a:gd name="connsiteY10" fmla="*/ 434348 h 475895"/>
                <a:gd name="connsiteX11" fmla="*/ 73660 w 208286"/>
                <a:gd name="connsiteY11" fmla="*/ 436888 h 475895"/>
                <a:gd name="connsiteX12" fmla="*/ 81280 w 208286"/>
                <a:gd name="connsiteY12" fmla="*/ 462288 h 475895"/>
                <a:gd name="connsiteX13" fmla="*/ 83820 w 208286"/>
                <a:gd name="connsiteY13" fmla="*/ 469908 h 475895"/>
                <a:gd name="connsiteX14" fmla="*/ 91440 w 208286"/>
                <a:gd name="connsiteY14" fmla="*/ 472448 h 475895"/>
                <a:gd name="connsiteX15" fmla="*/ 99060 w 208286"/>
                <a:gd name="connsiteY15" fmla="*/ 464828 h 475895"/>
                <a:gd name="connsiteX16" fmla="*/ 111760 w 208286"/>
                <a:gd name="connsiteY16" fmla="*/ 454668 h 475895"/>
                <a:gd name="connsiteX17" fmla="*/ 208280 w 208286"/>
                <a:gd name="connsiteY17" fmla="*/ 208288 h 475895"/>
                <a:gd name="connsiteX18" fmla="*/ 106680 w 208286"/>
                <a:gd name="connsiteY18"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39392 w 212118"/>
                <a:gd name="connsiteY5" fmla="*/ 386088 h 475895"/>
                <a:gd name="connsiteX6" fmla="*/ 44472 w 212118"/>
                <a:gd name="connsiteY6" fmla="*/ 393708 h 475895"/>
                <a:gd name="connsiteX7" fmla="*/ 47012 w 212118"/>
                <a:gd name="connsiteY7" fmla="*/ 403868 h 475895"/>
                <a:gd name="connsiteX8" fmla="*/ 62252 w 212118"/>
                <a:gd name="connsiteY8" fmla="*/ 419108 h 475895"/>
                <a:gd name="connsiteX9" fmla="*/ 69872 w 212118"/>
                <a:gd name="connsiteY9" fmla="*/ 434348 h 475895"/>
                <a:gd name="connsiteX10" fmla="*/ 77492 w 212118"/>
                <a:gd name="connsiteY10" fmla="*/ 436888 h 475895"/>
                <a:gd name="connsiteX11" fmla="*/ 85112 w 212118"/>
                <a:gd name="connsiteY11" fmla="*/ 462288 h 475895"/>
                <a:gd name="connsiteX12" fmla="*/ 87652 w 212118"/>
                <a:gd name="connsiteY12" fmla="*/ 469908 h 475895"/>
                <a:gd name="connsiteX13" fmla="*/ 95272 w 212118"/>
                <a:gd name="connsiteY13" fmla="*/ 472448 h 475895"/>
                <a:gd name="connsiteX14" fmla="*/ 102892 w 212118"/>
                <a:gd name="connsiteY14" fmla="*/ 464828 h 475895"/>
                <a:gd name="connsiteX15" fmla="*/ 115592 w 212118"/>
                <a:gd name="connsiteY15" fmla="*/ 454668 h 475895"/>
                <a:gd name="connsiteX16" fmla="*/ 212112 w 212118"/>
                <a:gd name="connsiteY16" fmla="*/ 208288 h 475895"/>
                <a:gd name="connsiteX17" fmla="*/ 110512 w 212118"/>
                <a:gd name="connsiteY17"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47012 w 212118"/>
                <a:gd name="connsiteY6" fmla="*/ 403868 h 475895"/>
                <a:gd name="connsiteX7" fmla="*/ 62252 w 212118"/>
                <a:gd name="connsiteY7" fmla="*/ 419108 h 475895"/>
                <a:gd name="connsiteX8" fmla="*/ 69872 w 212118"/>
                <a:gd name="connsiteY8" fmla="*/ 434348 h 475895"/>
                <a:gd name="connsiteX9" fmla="*/ 77492 w 212118"/>
                <a:gd name="connsiteY9" fmla="*/ 436888 h 475895"/>
                <a:gd name="connsiteX10" fmla="*/ 85112 w 212118"/>
                <a:gd name="connsiteY10" fmla="*/ 462288 h 475895"/>
                <a:gd name="connsiteX11" fmla="*/ 87652 w 212118"/>
                <a:gd name="connsiteY11" fmla="*/ 469908 h 475895"/>
                <a:gd name="connsiteX12" fmla="*/ 95272 w 212118"/>
                <a:gd name="connsiteY12" fmla="*/ 472448 h 475895"/>
                <a:gd name="connsiteX13" fmla="*/ 102892 w 212118"/>
                <a:gd name="connsiteY13" fmla="*/ 464828 h 475895"/>
                <a:gd name="connsiteX14" fmla="*/ 115592 w 212118"/>
                <a:gd name="connsiteY14" fmla="*/ 454668 h 475895"/>
                <a:gd name="connsiteX15" fmla="*/ 212112 w 212118"/>
                <a:gd name="connsiteY15" fmla="*/ 208288 h 475895"/>
                <a:gd name="connsiteX16" fmla="*/ 110512 w 212118"/>
                <a:gd name="connsiteY16"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44472 w 212118"/>
                <a:gd name="connsiteY5" fmla="*/ 393708 h 475895"/>
                <a:gd name="connsiteX6" fmla="*/ 62252 w 212118"/>
                <a:gd name="connsiteY6" fmla="*/ 419108 h 475895"/>
                <a:gd name="connsiteX7" fmla="*/ 69872 w 212118"/>
                <a:gd name="connsiteY7" fmla="*/ 434348 h 475895"/>
                <a:gd name="connsiteX8" fmla="*/ 77492 w 212118"/>
                <a:gd name="connsiteY8" fmla="*/ 436888 h 475895"/>
                <a:gd name="connsiteX9" fmla="*/ 85112 w 212118"/>
                <a:gd name="connsiteY9" fmla="*/ 462288 h 475895"/>
                <a:gd name="connsiteX10" fmla="*/ 87652 w 212118"/>
                <a:gd name="connsiteY10" fmla="*/ 469908 h 475895"/>
                <a:gd name="connsiteX11" fmla="*/ 95272 w 212118"/>
                <a:gd name="connsiteY11" fmla="*/ 472448 h 475895"/>
                <a:gd name="connsiteX12" fmla="*/ 102892 w 212118"/>
                <a:gd name="connsiteY12" fmla="*/ 464828 h 475895"/>
                <a:gd name="connsiteX13" fmla="*/ 115592 w 212118"/>
                <a:gd name="connsiteY13" fmla="*/ 454668 h 475895"/>
                <a:gd name="connsiteX14" fmla="*/ 212112 w 212118"/>
                <a:gd name="connsiteY14" fmla="*/ 208288 h 475895"/>
                <a:gd name="connsiteX15" fmla="*/ 110512 w 212118"/>
                <a:gd name="connsiteY15" fmla="*/ 8 h 475895"/>
                <a:gd name="connsiteX0" fmla="*/ 110512 w 212118"/>
                <a:gd name="connsiteY0" fmla="*/ 8 h 475895"/>
                <a:gd name="connsiteX1" fmla="*/ 3832 w 212118"/>
                <a:gd name="connsiteY1" fmla="*/ 215908 h 475895"/>
                <a:gd name="connsiteX2" fmla="*/ 24152 w 212118"/>
                <a:gd name="connsiteY2" fmla="*/ 368308 h 475895"/>
                <a:gd name="connsiteX3" fmla="*/ 29232 w 212118"/>
                <a:gd name="connsiteY3" fmla="*/ 375928 h 475895"/>
                <a:gd name="connsiteX4" fmla="*/ 31772 w 212118"/>
                <a:gd name="connsiteY4" fmla="*/ 383548 h 475895"/>
                <a:gd name="connsiteX5" fmla="*/ 62252 w 212118"/>
                <a:gd name="connsiteY5" fmla="*/ 419108 h 475895"/>
                <a:gd name="connsiteX6" fmla="*/ 69872 w 212118"/>
                <a:gd name="connsiteY6" fmla="*/ 434348 h 475895"/>
                <a:gd name="connsiteX7" fmla="*/ 77492 w 212118"/>
                <a:gd name="connsiteY7" fmla="*/ 436888 h 475895"/>
                <a:gd name="connsiteX8" fmla="*/ 85112 w 212118"/>
                <a:gd name="connsiteY8" fmla="*/ 462288 h 475895"/>
                <a:gd name="connsiteX9" fmla="*/ 87652 w 212118"/>
                <a:gd name="connsiteY9" fmla="*/ 469908 h 475895"/>
                <a:gd name="connsiteX10" fmla="*/ 95272 w 212118"/>
                <a:gd name="connsiteY10" fmla="*/ 472448 h 475895"/>
                <a:gd name="connsiteX11" fmla="*/ 102892 w 212118"/>
                <a:gd name="connsiteY11" fmla="*/ 464828 h 475895"/>
                <a:gd name="connsiteX12" fmla="*/ 115592 w 212118"/>
                <a:gd name="connsiteY12" fmla="*/ 454668 h 475895"/>
                <a:gd name="connsiteX13" fmla="*/ 212112 w 212118"/>
                <a:gd name="connsiteY13" fmla="*/ 208288 h 475895"/>
                <a:gd name="connsiteX14" fmla="*/ 110512 w 212118"/>
                <a:gd name="connsiteY14" fmla="*/ 8 h 475895"/>
                <a:gd name="connsiteX0" fmla="*/ 109828 w 211434"/>
                <a:gd name="connsiteY0" fmla="*/ 8 h 475895"/>
                <a:gd name="connsiteX1" fmla="*/ 3148 w 211434"/>
                <a:gd name="connsiteY1" fmla="*/ 215908 h 475895"/>
                <a:gd name="connsiteX2" fmla="*/ 28548 w 211434"/>
                <a:gd name="connsiteY2" fmla="*/ 375928 h 475895"/>
                <a:gd name="connsiteX3" fmla="*/ 31088 w 211434"/>
                <a:gd name="connsiteY3" fmla="*/ 383548 h 475895"/>
                <a:gd name="connsiteX4" fmla="*/ 61568 w 211434"/>
                <a:gd name="connsiteY4" fmla="*/ 419108 h 475895"/>
                <a:gd name="connsiteX5" fmla="*/ 69188 w 211434"/>
                <a:gd name="connsiteY5" fmla="*/ 434348 h 475895"/>
                <a:gd name="connsiteX6" fmla="*/ 76808 w 211434"/>
                <a:gd name="connsiteY6" fmla="*/ 436888 h 475895"/>
                <a:gd name="connsiteX7" fmla="*/ 84428 w 211434"/>
                <a:gd name="connsiteY7" fmla="*/ 462288 h 475895"/>
                <a:gd name="connsiteX8" fmla="*/ 86968 w 211434"/>
                <a:gd name="connsiteY8" fmla="*/ 469908 h 475895"/>
                <a:gd name="connsiteX9" fmla="*/ 94588 w 211434"/>
                <a:gd name="connsiteY9" fmla="*/ 472448 h 475895"/>
                <a:gd name="connsiteX10" fmla="*/ 102208 w 211434"/>
                <a:gd name="connsiteY10" fmla="*/ 464828 h 475895"/>
                <a:gd name="connsiteX11" fmla="*/ 114908 w 211434"/>
                <a:gd name="connsiteY11" fmla="*/ 454668 h 475895"/>
                <a:gd name="connsiteX12" fmla="*/ 211428 w 211434"/>
                <a:gd name="connsiteY12" fmla="*/ 208288 h 475895"/>
                <a:gd name="connsiteX13" fmla="*/ 109828 w 211434"/>
                <a:gd name="connsiteY13"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69563 w 211809"/>
                <a:gd name="connsiteY4" fmla="*/ 434348 h 475895"/>
                <a:gd name="connsiteX5" fmla="*/ 77183 w 211809"/>
                <a:gd name="connsiteY5" fmla="*/ 436888 h 475895"/>
                <a:gd name="connsiteX6" fmla="*/ 84803 w 211809"/>
                <a:gd name="connsiteY6" fmla="*/ 462288 h 475895"/>
                <a:gd name="connsiteX7" fmla="*/ 87343 w 211809"/>
                <a:gd name="connsiteY7" fmla="*/ 469908 h 475895"/>
                <a:gd name="connsiteX8" fmla="*/ 94963 w 211809"/>
                <a:gd name="connsiteY8" fmla="*/ 472448 h 475895"/>
                <a:gd name="connsiteX9" fmla="*/ 102583 w 211809"/>
                <a:gd name="connsiteY9" fmla="*/ 464828 h 475895"/>
                <a:gd name="connsiteX10" fmla="*/ 115283 w 211809"/>
                <a:gd name="connsiteY10" fmla="*/ 454668 h 475895"/>
                <a:gd name="connsiteX11" fmla="*/ 211803 w 211809"/>
                <a:gd name="connsiteY11" fmla="*/ 208288 h 475895"/>
                <a:gd name="connsiteX12" fmla="*/ 110203 w 211809"/>
                <a:gd name="connsiteY12"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77183 w 211809"/>
                <a:gd name="connsiteY4" fmla="*/ 436888 h 475895"/>
                <a:gd name="connsiteX5" fmla="*/ 84803 w 211809"/>
                <a:gd name="connsiteY5" fmla="*/ 462288 h 475895"/>
                <a:gd name="connsiteX6" fmla="*/ 87343 w 211809"/>
                <a:gd name="connsiteY6" fmla="*/ 469908 h 475895"/>
                <a:gd name="connsiteX7" fmla="*/ 94963 w 211809"/>
                <a:gd name="connsiteY7" fmla="*/ 472448 h 475895"/>
                <a:gd name="connsiteX8" fmla="*/ 102583 w 211809"/>
                <a:gd name="connsiteY8" fmla="*/ 464828 h 475895"/>
                <a:gd name="connsiteX9" fmla="*/ 115283 w 211809"/>
                <a:gd name="connsiteY9" fmla="*/ 454668 h 475895"/>
                <a:gd name="connsiteX10" fmla="*/ 211803 w 211809"/>
                <a:gd name="connsiteY10" fmla="*/ 208288 h 475895"/>
                <a:gd name="connsiteX11" fmla="*/ 110203 w 211809"/>
                <a:gd name="connsiteY11" fmla="*/ 8 h 475895"/>
                <a:gd name="connsiteX0" fmla="*/ 110203 w 211809"/>
                <a:gd name="connsiteY0" fmla="*/ 8 h 475895"/>
                <a:gd name="connsiteX1" fmla="*/ 3523 w 211809"/>
                <a:gd name="connsiteY1" fmla="*/ 215908 h 475895"/>
                <a:gd name="connsiteX2" fmla="*/ 28923 w 211809"/>
                <a:gd name="connsiteY2" fmla="*/ 375928 h 475895"/>
                <a:gd name="connsiteX3" fmla="*/ 61943 w 211809"/>
                <a:gd name="connsiteY3" fmla="*/ 419108 h 475895"/>
                <a:gd name="connsiteX4" fmla="*/ 84803 w 211809"/>
                <a:gd name="connsiteY4" fmla="*/ 462288 h 475895"/>
                <a:gd name="connsiteX5" fmla="*/ 87343 w 211809"/>
                <a:gd name="connsiteY5" fmla="*/ 469908 h 475895"/>
                <a:gd name="connsiteX6" fmla="*/ 94963 w 211809"/>
                <a:gd name="connsiteY6" fmla="*/ 472448 h 475895"/>
                <a:gd name="connsiteX7" fmla="*/ 102583 w 211809"/>
                <a:gd name="connsiteY7" fmla="*/ 464828 h 475895"/>
                <a:gd name="connsiteX8" fmla="*/ 115283 w 211809"/>
                <a:gd name="connsiteY8" fmla="*/ 454668 h 475895"/>
                <a:gd name="connsiteX9" fmla="*/ 211803 w 211809"/>
                <a:gd name="connsiteY9" fmla="*/ 208288 h 475895"/>
                <a:gd name="connsiteX10" fmla="*/ 110203 w 211809"/>
                <a:gd name="connsiteY10" fmla="*/ 8 h 475895"/>
                <a:gd name="connsiteX0" fmla="*/ 110540 w 212146"/>
                <a:gd name="connsiteY0" fmla="*/ 8 h 475895"/>
                <a:gd name="connsiteX1" fmla="*/ 3860 w 212146"/>
                <a:gd name="connsiteY1" fmla="*/ 215908 h 475895"/>
                <a:gd name="connsiteX2" fmla="*/ 29260 w 212146"/>
                <a:gd name="connsiteY2" fmla="*/ 375928 h 475895"/>
                <a:gd name="connsiteX3" fmla="*/ 85140 w 212146"/>
                <a:gd name="connsiteY3" fmla="*/ 462288 h 475895"/>
                <a:gd name="connsiteX4" fmla="*/ 87680 w 212146"/>
                <a:gd name="connsiteY4" fmla="*/ 469908 h 475895"/>
                <a:gd name="connsiteX5" fmla="*/ 95300 w 212146"/>
                <a:gd name="connsiteY5" fmla="*/ 472448 h 475895"/>
                <a:gd name="connsiteX6" fmla="*/ 102920 w 212146"/>
                <a:gd name="connsiteY6" fmla="*/ 464828 h 475895"/>
                <a:gd name="connsiteX7" fmla="*/ 115620 w 212146"/>
                <a:gd name="connsiteY7" fmla="*/ 454668 h 475895"/>
                <a:gd name="connsiteX8" fmla="*/ 212140 w 212146"/>
                <a:gd name="connsiteY8" fmla="*/ 208288 h 475895"/>
                <a:gd name="connsiteX9" fmla="*/ 110540 w 212146"/>
                <a:gd name="connsiteY9" fmla="*/ 8 h 475895"/>
                <a:gd name="connsiteX0" fmla="*/ 106861 w 208467"/>
                <a:gd name="connsiteY0" fmla="*/ 8 h 482805"/>
                <a:gd name="connsiteX1" fmla="*/ 181 w 208467"/>
                <a:gd name="connsiteY1" fmla="*/ 215908 h 482805"/>
                <a:gd name="connsiteX2" fmla="*/ 81461 w 208467"/>
                <a:gd name="connsiteY2" fmla="*/ 462288 h 482805"/>
                <a:gd name="connsiteX3" fmla="*/ 84001 w 208467"/>
                <a:gd name="connsiteY3" fmla="*/ 469908 h 482805"/>
                <a:gd name="connsiteX4" fmla="*/ 91621 w 208467"/>
                <a:gd name="connsiteY4" fmla="*/ 472448 h 482805"/>
                <a:gd name="connsiteX5" fmla="*/ 99241 w 208467"/>
                <a:gd name="connsiteY5" fmla="*/ 464828 h 482805"/>
                <a:gd name="connsiteX6" fmla="*/ 111941 w 208467"/>
                <a:gd name="connsiteY6" fmla="*/ 454668 h 482805"/>
                <a:gd name="connsiteX7" fmla="*/ 208461 w 208467"/>
                <a:gd name="connsiteY7" fmla="*/ 208288 h 482805"/>
                <a:gd name="connsiteX8" fmla="*/ 106861 w 208467"/>
                <a:gd name="connsiteY8" fmla="*/ 8 h 482805"/>
                <a:gd name="connsiteX0" fmla="*/ 106861 w 208478"/>
                <a:gd name="connsiteY0" fmla="*/ 9 h 485928"/>
                <a:gd name="connsiteX1" fmla="*/ 181 w 208478"/>
                <a:gd name="connsiteY1" fmla="*/ 215909 h 485928"/>
                <a:gd name="connsiteX2" fmla="*/ 81461 w 208478"/>
                <a:gd name="connsiteY2" fmla="*/ 462289 h 485928"/>
                <a:gd name="connsiteX3" fmla="*/ 84001 w 208478"/>
                <a:gd name="connsiteY3" fmla="*/ 469909 h 485928"/>
                <a:gd name="connsiteX4" fmla="*/ 91621 w 208478"/>
                <a:gd name="connsiteY4" fmla="*/ 472449 h 485928"/>
                <a:gd name="connsiteX5" fmla="*/ 99241 w 208478"/>
                <a:gd name="connsiteY5" fmla="*/ 464829 h 485928"/>
                <a:gd name="connsiteX6" fmla="*/ 208461 w 208478"/>
                <a:gd name="connsiteY6" fmla="*/ 208289 h 485928"/>
                <a:gd name="connsiteX7" fmla="*/ 106861 w 208478"/>
                <a:gd name="connsiteY7" fmla="*/ 9 h 485928"/>
                <a:gd name="connsiteX0" fmla="*/ 106861 w 208528"/>
                <a:gd name="connsiteY0" fmla="*/ 9 h 482806"/>
                <a:gd name="connsiteX1" fmla="*/ 181 w 208528"/>
                <a:gd name="connsiteY1" fmla="*/ 215909 h 482806"/>
                <a:gd name="connsiteX2" fmla="*/ 81461 w 208528"/>
                <a:gd name="connsiteY2" fmla="*/ 462289 h 482806"/>
                <a:gd name="connsiteX3" fmla="*/ 84001 w 208528"/>
                <a:gd name="connsiteY3" fmla="*/ 469909 h 482806"/>
                <a:gd name="connsiteX4" fmla="*/ 91621 w 208528"/>
                <a:gd name="connsiteY4" fmla="*/ 472449 h 482806"/>
                <a:gd name="connsiteX5" fmla="*/ 208461 w 208528"/>
                <a:gd name="connsiteY5" fmla="*/ 208289 h 482806"/>
                <a:gd name="connsiteX6" fmla="*/ 106861 w 208528"/>
                <a:gd name="connsiteY6" fmla="*/ 9 h 482806"/>
                <a:gd name="connsiteX0" fmla="*/ 106863 w 208530"/>
                <a:gd name="connsiteY0" fmla="*/ 9 h 499710"/>
                <a:gd name="connsiteX1" fmla="*/ 183 w 208530"/>
                <a:gd name="connsiteY1" fmla="*/ 215909 h 499710"/>
                <a:gd name="connsiteX2" fmla="*/ 81463 w 208530"/>
                <a:gd name="connsiteY2" fmla="*/ 462289 h 499710"/>
                <a:gd name="connsiteX3" fmla="*/ 91623 w 208530"/>
                <a:gd name="connsiteY3" fmla="*/ 472449 h 499710"/>
                <a:gd name="connsiteX4" fmla="*/ 208463 w 208530"/>
                <a:gd name="connsiteY4" fmla="*/ 208289 h 499710"/>
                <a:gd name="connsiteX5" fmla="*/ 106863 w 208530"/>
                <a:gd name="connsiteY5" fmla="*/ 9 h 499710"/>
                <a:gd name="connsiteX0" fmla="*/ 106928 w 208708"/>
                <a:gd name="connsiteY0" fmla="*/ 9 h 462296"/>
                <a:gd name="connsiteX1" fmla="*/ 248 w 208708"/>
                <a:gd name="connsiteY1" fmla="*/ 215909 h 462296"/>
                <a:gd name="connsiteX2" fmla="*/ 81528 w 208708"/>
                <a:gd name="connsiteY2" fmla="*/ 462289 h 462296"/>
                <a:gd name="connsiteX3" fmla="*/ 208528 w 208708"/>
                <a:gd name="connsiteY3" fmla="*/ 208289 h 462296"/>
                <a:gd name="connsiteX4" fmla="*/ 106928 w 208708"/>
                <a:gd name="connsiteY4" fmla="*/ 9 h 462296"/>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3134 w 204914"/>
                <a:gd name="connsiteY0" fmla="*/ 9 h 462289"/>
                <a:gd name="connsiteX1" fmla="*/ 264 w 204914"/>
                <a:gd name="connsiteY1" fmla="*/ 210194 h 462289"/>
                <a:gd name="connsiteX2" fmla="*/ 77734 w 204914"/>
                <a:gd name="connsiteY2" fmla="*/ 462289 h 462289"/>
                <a:gd name="connsiteX3" fmla="*/ 204734 w 204914"/>
                <a:gd name="connsiteY3" fmla="*/ 208289 h 462289"/>
                <a:gd name="connsiteX4" fmla="*/ 103134 w 204914"/>
                <a:gd name="connsiteY4" fmla="*/ 9 h 462289"/>
                <a:gd name="connsiteX0" fmla="*/ 102870 w 204650"/>
                <a:gd name="connsiteY0" fmla="*/ 9 h 462289"/>
                <a:gd name="connsiteX1" fmla="*/ 0 w 204650"/>
                <a:gd name="connsiteY1" fmla="*/ 210194 h 462289"/>
                <a:gd name="connsiteX2" fmla="*/ 77470 w 204650"/>
                <a:gd name="connsiteY2" fmla="*/ 462289 h 462289"/>
                <a:gd name="connsiteX3" fmla="*/ 204470 w 204650"/>
                <a:gd name="connsiteY3" fmla="*/ 208289 h 462289"/>
                <a:gd name="connsiteX4" fmla="*/ 102870 w 204650"/>
                <a:gd name="connsiteY4" fmla="*/ 9 h 462289"/>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6136"/>
                <a:gd name="connsiteX1" fmla="*/ 0 w 204561"/>
                <a:gd name="connsiteY1" fmla="*/ 210194 h 476136"/>
                <a:gd name="connsiteX2" fmla="*/ 85090 w 204561"/>
                <a:gd name="connsiteY2" fmla="*/ 475624 h 476136"/>
                <a:gd name="connsiteX3" fmla="*/ 204470 w 204561"/>
                <a:gd name="connsiteY3" fmla="*/ 208289 h 476136"/>
                <a:gd name="connsiteX4" fmla="*/ 102870 w 204561"/>
                <a:gd name="connsiteY4" fmla="*/ 9 h 476136"/>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204561"/>
                <a:gd name="connsiteY0" fmla="*/ 9 h 475624"/>
                <a:gd name="connsiteX1" fmla="*/ 0 w 204561"/>
                <a:gd name="connsiteY1" fmla="*/ 210194 h 475624"/>
                <a:gd name="connsiteX2" fmla="*/ 85090 w 204561"/>
                <a:gd name="connsiteY2" fmla="*/ 475624 h 475624"/>
                <a:gd name="connsiteX3" fmla="*/ 204470 w 204561"/>
                <a:gd name="connsiteY3" fmla="*/ 208289 h 475624"/>
                <a:gd name="connsiteX4" fmla="*/ 102870 w 204561"/>
                <a:gd name="connsiteY4" fmla="*/ 9 h 475624"/>
                <a:gd name="connsiteX0" fmla="*/ 102870 w 195050"/>
                <a:gd name="connsiteY0" fmla="*/ 8 h 475623"/>
                <a:gd name="connsiteX1" fmla="*/ 0 w 195050"/>
                <a:gd name="connsiteY1" fmla="*/ 210193 h 475623"/>
                <a:gd name="connsiteX2" fmla="*/ 85090 w 195050"/>
                <a:gd name="connsiteY2" fmla="*/ 475623 h 475623"/>
                <a:gd name="connsiteX3" fmla="*/ 194945 w 195050"/>
                <a:gd name="connsiteY3" fmla="*/ 240673 h 475623"/>
                <a:gd name="connsiteX4" fmla="*/ 102870 w 195050"/>
                <a:gd name="connsiteY4" fmla="*/ 8 h 475623"/>
                <a:gd name="connsiteX0" fmla="*/ 104775 w 196955"/>
                <a:gd name="connsiteY0" fmla="*/ 8 h 475623"/>
                <a:gd name="connsiteX1" fmla="*/ 0 w 196955"/>
                <a:gd name="connsiteY1" fmla="*/ 229243 h 475623"/>
                <a:gd name="connsiteX2" fmla="*/ 86995 w 196955"/>
                <a:gd name="connsiteY2" fmla="*/ 475623 h 475623"/>
                <a:gd name="connsiteX3" fmla="*/ 196850 w 196955"/>
                <a:gd name="connsiteY3" fmla="*/ 240673 h 475623"/>
                <a:gd name="connsiteX4" fmla="*/ 104775 w 196955"/>
                <a:gd name="connsiteY4" fmla="*/ 8 h 475623"/>
                <a:gd name="connsiteX0" fmla="*/ 89535 w 196851"/>
                <a:gd name="connsiteY0" fmla="*/ 8 h 464193"/>
                <a:gd name="connsiteX1" fmla="*/ 0 w 196851"/>
                <a:gd name="connsiteY1" fmla="*/ 217813 h 464193"/>
                <a:gd name="connsiteX2" fmla="*/ 86995 w 196851"/>
                <a:gd name="connsiteY2" fmla="*/ 464193 h 464193"/>
                <a:gd name="connsiteX3" fmla="*/ 196850 w 196851"/>
                <a:gd name="connsiteY3" fmla="*/ 229243 h 464193"/>
                <a:gd name="connsiteX4" fmla="*/ 89535 w 196851"/>
                <a:gd name="connsiteY4" fmla="*/ 8 h 464193"/>
                <a:gd name="connsiteX0" fmla="*/ 89535 w 196852"/>
                <a:gd name="connsiteY0" fmla="*/ 0 h 464185"/>
                <a:gd name="connsiteX1" fmla="*/ 0 w 196852"/>
                <a:gd name="connsiteY1" fmla="*/ 217805 h 464185"/>
                <a:gd name="connsiteX2" fmla="*/ 86995 w 196852"/>
                <a:gd name="connsiteY2" fmla="*/ 464185 h 464185"/>
                <a:gd name="connsiteX3" fmla="*/ 196850 w 196852"/>
                <a:gd name="connsiteY3" fmla="*/ 229235 h 464185"/>
                <a:gd name="connsiteX4" fmla="*/ 89535 w 196852"/>
                <a:gd name="connsiteY4" fmla="*/ 0 h 464185"/>
                <a:gd name="connsiteX0" fmla="*/ 89535 w 189232"/>
                <a:gd name="connsiteY0" fmla="*/ 0 h 464185"/>
                <a:gd name="connsiteX1" fmla="*/ 0 w 189232"/>
                <a:gd name="connsiteY1" fmla="*/ 217805 h 464185"/>
                <a:gd name="connsiteX2" fmla="*/ 86995 w 189232"/>
                <a:gd name="connsiteY2" fmla="*/ 464185 h 464185"/>
                <a:gd name="connsiteX3" fmla="*/ 189230 w 189232"/>
                <a:gd name="connsiteY3" fmla="*/ 229235 h 464185"/>
                <a:gd name="connsiteX4" fmla="*/ 89535 w 189232"/>
                <a:gd name="connsiteY4" fmla="*/ 0 h 464185"/>
                <a:gd name="connsiteX0" fmla="*/ 89535 w 185422"/>
                <a:gd name="connsiteY0" fmla="*/ 0 h 464185"/>
                <a:gd name="connsiteX1" fmla="*/ 0 w 185422"/>
                <a:gd name="connsiteY1" fmla="*/ 217805 h 464185"/>
                <a:gd name="connsiteX2" fmla="*/ 86995 w 185422"/>
                <a:gd name="connsiteY2" fmla="*/ 464185 h 464185"/>
                <a:gd name="connsiteX3" fmla="*/ 185420 w 185422"/>
                <a:gd name="connsiteY3" fmla="*/ 227330 h 464185"/>
                <a:gd name="connsiteX4" fmla="*/ 89535 w 185422"/>
                <a:gd name="connsiteY4" fmla="*/ 0 h 464185"/>
                <a:gd name="connsiteX0" fmla="*/ 87630 w 183517"/>
                <a:gd name="connsiteY0" fmla="*/ 0 h 464185"/>
                <a:gd name="connsiteX1" fmla="*/ 0 w 183517"/>
                <a:gd name="connsiteY1" fmla="*/ 217805 h 464185"/>
                <a:gd name="connsiteX2" fmla="*/ 85090 w 183517"/>
                <a:gd name="connsiteY2" fmla="*/ 464185 h 464185"/>
                <a:gd name="connsiteX3" fmla="*/ 183515 w 183517"/>
                <a:gd name="connsiteY3" fmla="*/ 227330 h 464185"/>
                <a:gd name="connsiteX4" fmla="*/ 87630 w 183517"/>
                <a:gd name="connsiteY4" fmla="*/ 0 h 464185"/>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2"/>
                <a:gd name="connsiteY0" fmla="*/ 0 h 462280"/>
                <a:gd name="connsiteX1" fmla="*/ 0 w 183522"/>
                <a:gd name="connsiteY1" fmla="*/ 217805 h 462280"/>
                <a:gd name="connsiteX2" fmla="*/ 90805 w 183522"/>
                <a:gd name="connsiteY2" fmla="*/ 462280 h 462280"/>
                <a:gd name="connsiteX3" fmla="*/ 183515 w 183522"/>
                <a:gd name="connsiteY3" fmla="*/ 227330 h 462280"/>
                <a:gd name="connsiteX4" fmla="*/ 87630 w 183522"/>
                <a:gd name="connsiteY4" fmla="*/ 0 h 462280"/>
                <a:gd name="connsiteX0" fmla="*/ 87630 w 183520"/>
                <a:gd name="connsiteY0" fmla="*/ 0 h 462280"/>
                <a:gd name="connsiteX1" fmla="*/ 0 w 183520"/>
                <a:gd name="connsiteY1" fmla="*/ 217805 h 462280"/>
                <a:gd name="connsiteX2" fmla="*/ 90805 w 183520"/>
                <a:gd name="connsiteY2" fmla="*/ 462280 h 462280"/>
                <a:gd name="connsiteX3" fmla="*/ 183515 w 183520"/>
                <a:gd name="connsiteY3" fmla="*/ 227330 h 462280"/>
                <a:gd name="connsiteX4" fmla="*/ 87630 w 183520"/>
                <a:gd name="connsiteY4" fmla="*/ 0 h 462280"/>
                <a:gd name="connsiteX0" fmla="*/ 87630 w 181615"/>
                <a:gd name="connsiteY0" fmla="*/ 0 h 462280"/>
                <a:gd name="connsiteX1" fmla="*/ 0 w 181615"/>
                <a:gd name="connsiteY1" fmla="*/ 21780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 name="connsiteX0" fmla="*/ 87630 w 181615"/>
                <a:gd name="connsiteY0" fmla="*/ 0 h 462280"/>
                <a:gd name="connsiteX1" fmla="*/ 0 w 181615"/>
                <a:gd name="connsiteY1" fmla="*/ 225425 h 462280"/>
                <a:gd name="connsiteX2" fmla="*/ 90805 w 181615"/>
                <a:gd name="connsiteY2" fmla="*/ 462280 h 462280"/>
                <a:gd name="connsiteX3" fmla="*/ 181610 w 181615"/>
                <a:gd name="connsiteY3" fmla="*/ 227330 h 462280"/>
                <a:gd name="connsiteX4" fmla="*/ 87630 w 181615"/>
                <a:gd name="connsiteY4" fmla="*/ 0 h 462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15" h="462280">
                  <a:moveTo>
                    <a:pt x="87630" y="0"/>
                  </a:moveTo>
                  <a:cubicBezTo>
                    <a:pt x="67733" y="33867"/>
                    <a:pt x="5292" y="83820"/>
                    <a:pt x="0" y="225425"/>
                  </a:cubicBezTo>
                  <a:cubicBezTo>
                    <a:pt x="7197" y="346287"/>
                    <a:pt x="27928" y="373796"/>
                    <a:pt x="90805" y="462280"/>
                  </a:cubicBezTo>
                  <a:cubicBezTo>
                    <a:pt x="145838" y="381953"/>
                    <a:pt x="182139" y="325332"/>
                    <a:pt x="181610" y="227330"/>
                  </a:cubicBezTo>
                  <a:cubicBezTo>
                    <a:pt x="181194" y="150282"/>
                    <a:pt x="131868" y="29210"/>
                    <a:pt x="87630" y="0"/>
                  </a:cubicBezTo>
                  <a:close/>
                </a:path>
              </a:pathLst>
            </a:custGeom>
            <a:solidFill>
              <a:srgbClr val="99FF99"/>
            </a:solidFill>
            <a:ln w="19050" cap="flat" cmpd="sng" algn="ctr">
              <a:no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21" name="Oval 20"/>
            <p:cNvSpPr/>
            <p:nvPr/>
          </p:nvSpPr>
          <p:spPr bwMode="auto">
            <a:xfrm>
              <a:off x="6310376" y="314020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271793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Viewing the Output</a:t>
            </a:r>
          </a:p>
        </p:txBody>
      </p:sp>
      <p:sp>
        <p:nvSpPr>
          <p:cNvPr id="72707" name="Rectangle 9"/>
          <p:cNvSpPr>
            <a:spLocks noGrp="1" noChangeArrowheads="1"/>
          </p:cNvSpPr>
          <p:nvPr>
            <p:ph idx="1"/>
          </p:nvPr>
        </p:nvSpPr>
        <p:spPr/>
        <p:txBody>
          <a:bodyPr/>
          <a:lstStyle/>
          <a:p>
            <a:r>
              <a:rPr lang="en-US" dirty="0"/>
              <a:t>PROC SQL Output</a:t>
            </a:r>
          </a:p>
        </p:txBody>
      </p:sp>
      <p:sp>
        <p:nvSpPr>
          <p:cNvPr id="72709"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2711"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10" name="TextBox 9"/>
          <p:cNvSpPr txBox="1"/>
          <p:nvPr/>
        </p:nvSpPr>
        <p:spPr>
          <a:xfrm>
            <a:off x="680525" y="1486824"/>
            <a:ext cx="3590727" cy="1903085"/>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Employees Who Have Completed</a:t>
            </a:r>
          </a:p>
          <a:p>
            <a:r>
              <a:rPr lang="en-US" sz="1600" b="1" dirty="0">
                <a:latin typeface="SAS Monospace"/>
              </a:rPr>
              <a:t>   Both Training Classes</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11  Bob</a:t>
            </a:r>
          </a:p>
          <a:p>
            <a:r>
              <a:rPr lang="en-US" sz="1600" b="1" dirty="0">
                <a:latin typeface="SAS Monospace"/>
              </a:rPr>
              <a:t>          87  Ted</a:t>
            </a:r>
          </a:p>
        </p:txBody>
      </p:sp>
    </p:spTree>
    <p:extLst>
      <p:ext uri="{BB962C8B-B14F-4D97-AF65-F5344CB8AC3E}">
        <p14:creationId xmlns:p14="http://schemas.microsoft.com/office/powerpoint/2010/main" val="4012265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Behavior of the INTERSECT Operator with Modifiers</a:t>
            </a:r>
          </a:p>
        </p:txBody>
      </p:sp>
      <p:sp>
        <p:nvSpPr>
          <p:cNvPr id="4" name="Content Placeholder 3"/>
          <p:cNvSpPr>
            <a:spLocks noGrp="1"/>
          </p:cNvSpPr>
          <p:nvPr>
            <p:ph idx="1"/>
          </p:nvPr>
        </p:nvSpPr>
        <p:spPr/>
        <p:txBody>
          <a:bodyPr/>
          <a:lstStyle/>
          <a:p>
            <a:pPr>
              <a:spcBef>
                <a:spcPct val="50000"/>
              </a:spcBef>
              <a:spcAft>
                <a:spcPct val="0"/>
              </a:spcAft>
            </a:pPr>
            <a:endParaRPr lang="en-US" b="1" dirty="0">
              <a:solidFill>
                <a:srgbClr val="000000"/>
              </a:solidFill>
            </a:endParaRPr>
          </a:p>
          <a:p>
            <a:pPr>
              <a:spcBef>
                <a:spcPct val="50000"/>
              </a:spcBef>
              <a:spcAft>
                <a:spcPct val="0"/>
              </a:spcAft>
            </a:pPr>
            <a:r>
              <a:rPr lang="en-US" b="1" dirty="0">
                <a:solidFill>
                  <a:srgbClr val="000000"/>
                </a:solidFill>
              </a:rPr>
              <a:t>Rows with the ALL modifier</a:t>
            </a:r>
          </a:p>
          <a:p>
            <a:pPr lvl="1" indent="-285750">
              <a:spcBef>
                <a:spcPct val="50000"/>
              </a:spcBef>
            </a:pPr>
            <a:r>
              <a:rPr lang="en-US" dirty="0"/>
              <a:t>Duplicate rows are </a:t>
            </a:r>
            <a:r>
              <a:rPr lang="en-US" b="1" i="1" dirty="0"/>
              <a:t>not</a:t>
            </a:r>
            <a:r>
              <a:rPr lang="en-US" dirty="0"/>
              <a:t> removed from the intermediate result sets.</a:t>
            </a:r>
          </a:p>
          <a:p>
            <a:pPr lvl="1" indent="-285750">
              <a:spcBef>
                <a:spcPct val="50000"/>
              </a:spcBef>
            </a:pPr>
            <a:r>
              <a:rPr lang="en-US" dirty="0"/>
              <a:t>Rows from the first intermediate result set that are also in the second intermediate result set are selected.</a:t>
            </a:r>
          </a:p>
          <a:p>
            <a:pPr>
              <a:spcBef>
                <a:spcPct val="50000"/>
              </a:spcBef>
            </a:pPr>
            <a:r>
              <a:rPr lang="en-US" b="1" dirty="0"/>
              <a:t>Columns with the CORR modifier</a:t>
            </a:r>
          </a:p>
          <a:p>
            <a:pPr lvl="1">
              <a:spcBef>
                <a:spcPct val="50000"/>
              </a:spcBef>
            </a:pPr>
            <a:r>
              <a:rPr lang="en-US" dirty="0"/>
              <a:t>Columns are matched by name and non-matching columns are removed from the intermediate result sets.</a:t>
            </a:r>
          </a:p>
        </p:txBody>
      </p:sp>
    </p:spTree>
    <p:extLst>
      <p:ext uri="{BB962C8B-B14F-4D97-AF65-F5344CB8AC3E}">
        <p14:creationId xmlns:p14="http://schemas.microsoft.com/office/powerpoint/2010/main" val="3597122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457200"/>
            <a:ext cx="8077200" cy="685800"/>
          </a:xfrm>
        </p:spPr>
        <p:txBody>
          <a:bodyPr/>
          <a:lstStyle/>
          <a:p>
            <a:r>
              <a:rPr lang="en-US" dirty="0"/>
              <a:t>Flow Diagram: INTERSECT Operator</a:t>
            </a:r>
          </a:p>
        </p:txBody>
      </p:sp>
      <p:grpSp>
        <p:nvGrpSpPr>
          <p:cNvPr id="23" name="Group 22"/>
          <p:cNvGrpSpPr/>
          <p:nvPr/>
        </p:nvGrpSpPr>
        <p:grpSpPr>
          <a:xfrm>
            <a:off x="2002794" y="949645"/>
            <a:ext cx="5217549" cy="5736361"/>
            <a:chOff x="3660811" y="1023938"/>
            <a:chExt cx="5217549" cy="5736361"/>
          </a:xfrm>
        </p:grpSpPr>
        <p:sp>
          <p:nvSpPr>
            <p:cNvPr id="24" name="Text Box 4"/>
            <p:cNvSpPr txBox="1">
              <a:spLocks noChangeArrowheads="1"/>
            </p:cNvSpPr>
            <p:nvPr/>
          </p:nvSpPr>
          <p:spPr bwMode="auto">
            <a:xfrm>
              <a:off x="3825180" y="1023938"/>
              <a:ext cx="14571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b="1" dirty="0"/>
                <a:t>INTERSECT</a:t>
              </a:r>
            </a:p>
          </p:txBody>
        </p:sp>
        <p:cxnSp>
          <p:nvCxnSpPr>
            <p:cNvPr id="25" name="AutoShape 10"/>
            <p:cNvCxnSpPr>
              <a:cxnSpLocks noChangeShapeType="1"/>
            </p:cNvCxnSpPr>
            <p:nvPr/>
          </p:nvCxnSpPr>
          <p:spPr bwMode="auto">
            <a:xfrm>
              <a:off x="4591862" y="2455863"/>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26" name="Text Box 11"/>
            <p:cNvSpPr txBox="1">
              <a:spLocks noChangeArrowheads="1"/>
            </p:cNvSpPr>
            <p:nvPr/>
          </p:nvSpPr>
          <p:spPr bwMode="auto">
            <a:xfrm>
              <a:off x="4066379" y="2514600"/>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cxnSp>
          <p:nvCxnSpPr>
            <p:cNvPr id="27" name="AutoShape 12"/>
            <p:cNvCxnSpPr>
              <a:cxnSpLocks noChangeShapeType="1"/>
              <a:stCxn id="38" idx="3"/>
              <a:endCxn id="40" idx="0"/>
            </p:cNvCxnSpPr>
            <p:nvPr/>
          </p:nvCxnSpPr>
          <p:spPr bwMode="auto">
            <a:xfrm>
              <a:off x="5106616" y="2106038"/>
              <a:ext cx="2146652" cy="242067"/>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28" name="Line 13"/>
            <p:cNvSpPr>
              <a:spLocks noChangeShapeType="1"/>
            </p:cNvSpPr>
            <p:nvPr/>
          </p:nvSpPr>
          <p:spPr bwMode="auto">
            <a:xfrm flipH="1">
              <a:off x="4600575" y="2727325"/>
              <a:ext cx="104945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29" name="Text Box 14"/>
            <p:cNvSpPr txBox="1">
              <a:spLocks noChangeArrowheads="1"/>
            </p:cNvSpPr>
            <p:nvPr/>
          </p:nvSpPr>
          <p:spPr bwMode="auto">
            <a:xfrm>
              <a:off x="5269808" y="1628775"/>
              <a:ext cx="418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cxnSp>
          <p:nvCxnSpPr>
            <p:cNvPr id="30" name="AutoShape 15"/>
            <p:cNvCxnSpPr>
              <a:cxnSpLocks noChangeShapeType="1"/>
            </p:cNvCxnSpPr>
            <p:nvPr/>
          </p:nvCxnSpPr>
          <p:spPr bwMode="auto">
            <a:xfrm>
              <a:off x="4612598" y="3854660"/>
              <a:ext cx="0" cy="41751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32" name="Text Box 17"/>
            <p:cNvSpPr txBox="1">
              <a:spLocks noChangeArrowheads="1"/>
            </p:cNvSpPr>
            <p:nvPr/>
          </p:nvSpPr>
          <p:spPr bwMode="auto">
            <a:xfrm>
              <a:off x="3666715" y="6498689"/>
              <a:ext cx="18113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85000"/>
                </a:lnSpc>
              </a:pPr>
              <a:r>
                <a:rPr lang="en-US" sz="2000" dirty="0"/>
                <a:t>Final Result Set</a:t>
              </a:r>
            </a:p>
          </p:txBody>
        </p:sp>
        <p:cxnSp>
          <p:nvCxnSpPr>
            <p:cNvPr id="33" name="AutoShape 19"/>
            <p:cNvCxnSpPr>
              <a:cxnSpLocks noChangeShapeType="1"/>
              <a:stCxn id="41" idx="3"/>
            </p:cNvCxnSpPr>
            <p:nvPr/>
          </p:nvCxnSpPr>
          <p:spPr bwMode="auto">
            <a:xfrm flipH="1">
              <a:off x="4620672" y="3440435"/>
              <a:ext cx="506041" cy="1638166"/>
            </a:xfrm>
            <a:prstGeom prst="bentConnector4">
              <a:avLst>
                <a:gd name="adj1" fmla="val -181658"/>
                <a:gd name="adj2" fmla="val 98966"/>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34" name="Text Box 21"/>
            <p:cNvSpPr txBox="1">
              <a:spLocks noChangeArrowheads="1"/>
            </p:cNvSpPr>
            <p:nvPr/>
          </p:nvSpPr>
          <p:spPr bwMode="auto">
            <a:xfrm>
              <a:off x="6163612" y="4110701"/>
              <a:ext cx="4188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Yes</a:t>
              </a:r>
            </a:p>
          </p:txBody>
        </p:sp>
        <p:sp>
          <p:nvSpPr>
            <p:cNvPr id="35" name="Line 22"/>
            <p:cNvSpPr>
              <a:spLocks noChangeShapeType="1"/>
            </p:cNvSpPr>
            <p:nvPr/>
          </p:nvSpPr>
          <p:spPr bwMode="auto">
            <a:xfrm>
              <a:off x="4572406" y="1357313"/>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36" name="Text Box 23"/>
            <p:cNvSpPr txBox="1">
              <a:spLocks noChangeArrowheads="1"/>
            </p:cNvSpPr>
            <p:nvPr/>
          </p:nvSpPr>
          <p:spPr bwMode="auto">
            <a:xfrm>
              <a:off x="4077658" y="5011368"/>
              <a:ext cx="3286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2000" dirty="0"/>
                <a:t>No</a:t>
              </a:r>
            </a:p>
          </p:txBody>
        </p:sp>
        <p:sp>
          <p:nvSpPr>
            <p:cNvPr id="37" name="Rectangle 36"/>
            <p:cNvSpPr/>
            <p:nvPr>
              <p:custDataLst>
                <p:tags r:id="rId1"/>
              </p:custDataLst>
            </p:nvPr>
          </p:nvSpPr>
          <p:spPr bwMode="auto">
            <a:xfrm>
              <a:off x="3677274" y="4253380"/>
              <a:ext cx="1889941" cy="705321"/>
            </a:xfrm>
            <a:prstGeom prst="rect">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eaLnBrk="0" hangingPunct="0"/>
              <a:r>
                <a:rPr lang="en-US" sz="2000" dirty="0"/>
                <a:t>Remove</a:t>
              </a:r>
              <a:br>
                <a:rPr lang="en-US" sz="2000" dirty="0"/>
              </a:br>
              <a:r>
                <a:rPr lang="en-US" sz="2000" dirty="0"/>
                <a:t>duplicate rows.</a:t>
              </a:r>
            </a:p>
          </p:txBody>
        </p:sp>
        <p:sp>
          <p:nvSpPr>
            <p:cNvPr id="38" name="Diamond 37"/>
            <p:cNvSpPr/>
            <p:nvPr>
              <p:custDataLst>
                <p:tags r:id="rId2"/>
              </p:custDataLst>
            </p:nvPr>
          </p:nvSpPr>
          <p:spPr bwMode="auto">
            <a:xfrm>
              <a:off x="4037384" y="1610738"/>
              <a:ext cx="1069232" cy="990600"/>
            </a:xfrm>
            <a:prstGeom prst="diamond">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CORR</a:t>
              </a:r>
            </a:p>
          </p:txBody>
        </p:sp>
        <p:sp>
          <p:nvSpPr>
            <p:cNvPr id="39" name="Rectangle 38"/>
            <p:cNvSpPr/>
            <p:nvPr>
              <p:custDataLst>
                <p:tags r:id="rId3"/>
              </p:custDataLst>
            </p:nvPr>
          </p:nvSpPr>
          <p:spPr bwMode="auto">
            <a:xfrm>
              <a:off x="3660811" y="5379396"/>
              <a:ext cx="1902765" cy="705321"/>
            </a:xfrm>
            <a:prstGeom prst="rect">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44450" rIns="88900" bIns="44450" numCol="1" rtlCol="0" anchor="ctr" anchorCtr="0" compatLnSpc="1">
              <a:prstTxWarp prst="textNoShape">
                <a:avLst/>
              </a:prstTxWarp>
              <a:spAutoFit/>
            </a:bodyPr>
            <a:lstStyle/>
            <a:p>
              <a:pPr algn="ctr"/>
              <a:r>
                <a:rPr lang="en-US" sz="2000" dirty="0"/>
                <a:t>Save</a:t>
              </a:r>
              <a:br>
                <a:rPr lang="en-US" sz="2000" dirty="0"/>
              </a:br>
              <a:r>
                <a:rPr lang="en-US" sz="2000" dirty="0"/>
                <a:t>matching rows.</a:t>
              </a:r>
            </a:p>
          </p:txBody>
        </p:sp>
        <p:sp>
          <p:nvSpPr>
            <p:cNvPr id="40" name="Rectangle 39"/>
            <p:cNvSpPr/>
            <p:nvPr>
              <p:custDataLst>
                <p:tags r:id="rId4"/>
              </p:custDataLst>
            </p:nvPr>
          </p:nvSpPr>
          <p:spPr bwMode="auto">
            <a:xfrm>
              <a:off x="5628176" y="2348105"/>
              <a:ext cx="3250184" cy="1013098"/>
            </a:xfrm>
            <a:prstGeom prst="rect">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square" lIns="88900" tIns="44450" rIns="88900" bIns="44450" numCol="1" rtlCol="0" anchor="ctr" anchorCtr="0" compatLnSpc="1">
              <a:prstTxWarp prst="textNoShape">
                <a:avLst/>
              </a:prstTxWarp>
              <a:spAutoFit/>
            </a:bodyPr>
            <a:lstStyle/>
            <a:p>
              <a:pPr algn="ctr"/>
              <a:r>
                <a:rPr lang="en-US" sz="2000" dirty="0"/>
                <a:t>Overlay same-name columns and remove </a:t>
              </a:r>
              <a:br>
                <a:rPr lang="en-US" sz="2000" dirty="0"/>
              </a:br>
              <a:r>
                <a:rPr lang="en-US" sz="2000" dirty="0"/>
                <a:t>non-matching columns.</a:t>
              </a:r>
            </a:p>
          </p:txBody>
        </p:sp>
        <p:sp>
          <p:nvSpPr>
            <p:cNvPr id="41" name="Diamond 40"/>
            <p:cNvSpPr/>
            <p:nvPr>
              <p:custDataLst>
                <p:tags r:id="rId5"/>
              </p:custDataLst>
            </p:nvPr>
          </p:nvSpPr>
          <p:spPr bwMode="auto">
            <a:xfrm>
              <a:off x="4057481" y="2945135"/>
              <a:ext cx="1069232" cy="990600"/>
            </a:xfrm>
            <a:prstGeom prst="diamond">
              <a:avLst/>
            </a:prstGeom>
            <a:gradFill flip="none" rotWithShape="1">
              <a:gsLst>
                <a:gs pos="0">
                  <a:srgbClr val="9FBFFF"/>
                </a:gs>
                <a:gs pos="100000">
                  <a:srgbClr val="D5E3FF"/>
                </a:gs>
              </a:gsLst>
              <a:lin ang="10800000" scaled="1"/>
              <a:tileRect/>
            </a:gradFill>
            <a:ln w="38100" cap="flat" cmpd="sng" algn="ctr">
              <a:noFill/>
              <a:prstDash val="solid"/>
              <a:round/>
              <a:headEnd type="none" w="med" len="med"/>
              <a:tailEnd type="none" w="med" len="med"/>
            </a:ln>
            <a:effectLst>
              <a:outerShdw blurRad="50800" dist="38076" dir="2700016" rotWithShape="0">
                <a:srgbClr val="B3B3B3">
                  <a:alpha val="71000"/>
                </a:srgbClr>
              </a:outerShdw>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r>
                <a:rPr lang="en-US" sz="2000" dirty="0"/>
                <a:t> ALL</a:t>
              </a:r>
            </a:p>
          </p:txBody>
        </p:sp>
        <p:cxnSp>
          <p:nvCxnSpPr>
            <p:cNvPr id="42" name="AutoShape 16"/>
            <p:cNvCxnSpPr>
              <a:cxnSpLocks noChangeShapeType="1"/>
            </p:cNvCxnSpPr>
            <p:nvPr/>
          </p:nvCxnSpPr>
          <p:spPr bwMode="auto">
            <a:xfrm>
              <a:off x="4612598" y="6095662"/>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44" name="AutoShape 15"/>
            <p:cNvCxnSpPr>
              <a:cxnSpLocks noChangeShapeType="1"/>
            </p:cNvCxnSpPr>
            <p:nvPr/>
          </p:nvCxnSpPr>
          <p:spPr bwMode="auto">
            <a:xfrm>
              <a:off x="4612598" y="4980076"/>
              <a:ext cx="0" cy="41751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37527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sashq\root\dept\PSD\GRAPHICS\Illustrations\Backgrounds\soft_blue_ova_horizl_sm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33" y="1955799"/>
            <a:ext cx="8822267" cy="4639733"/>
          </a:xfrm>
          <a:prstGeom prst="rect">
            <a:avLst/>
          </a:prstGeom>
          <a:noFill/>
          <a:extLst>
            <a:ext uri="{909E8E84-426E-40DD-AFC4-6F175D3DCCD1}">
              <a14:hiddenFill xmlns:a14="http://schemas.microsoft.com/office/drawing/2010/main">
                <a:solidFill>
                  <a:srgbClr val="FFFFFF"/>
                </a:solidFill>
              </a14:hiddenFill>
            </a:ext>
          </a:extLst>
        </p:spPr>
      </p:pic>
      <p:sp>
        <p:nvSpPr>
          <p:cNvPr id="59394" name="Rectangle 2"/>
          <p:cNvSpPr>
            <a:spLocks noGrp="1" noChangeArrowheads="1"/>
          </p:cNvSpPr>
          <p:nvPr>
            <p:ph type="title"/>
          </p:nvPr>
        </p:nvSpPr>
        <p:spPr/>
        <p:txBody>
          <a:bodyPr/>
          <a:lstStyle/>
          <a:p>
            <a:r>
              <a:rPr lang="en-US" dirty="0"/>
              <a:t>Business Scenario</a:t>
            </a:r>
          </a:p>
        </p:txBody>
      </p:sp>
      <p:sp>
        <p:nvSpPr>
          <p:cNvPr id="59395" name="Rectangle 3"/>
          <p:cNvSpPr>
            <a:spLocks noGrp="1" noChangeArrowheads="1"/>
          </p:cNvSpPr>
          <p:nvPr>
            <p:ph idx="1"/>
          </p:nvPr>
        </p:nvSpPr>
        <p:spPr>
          <a:xfrm>
            <a:off x="698500" y="1071563"/>
            <a:ext cx="7848600" cy="5377363"/>
          </a:xfrm>
        </p:spPr>
        <p:txBody>
          <a:bodyPr/>
          <a:lstStyle/>
          <a:p>
            <a:pPr marL="0" indent="0">
              <a:tabLst>
                <a:tab pos="1377950" algn="l"/>
              </a:tabLst>
            </a:pPr>
            <a:r>
              <a:rPr lang="en-US" dirty="0"/>
              <a:t>Bob, a team manager, requests your help. He wants </a:t>
            </a:r>
            <a:br>
              <a:rPr lang="en-US" dirty="0"/>
            </a:br>
            <a:r>
              <a:rPr lang="en-US" dirty="0"/>
              <a:t>to know whether there were any of his team members who had not started either training class. He provided </a:t>
            </a:r>
            <a:br>
              <a:rPr lang="en-US" dirty="0"/>
            </a:br>
            <a:r>
              <a:rPr lang="en-US" dirty="0"/>
              <a:t>you with a table of his team members.</a:t>
            </a:r>
          </a:p>
          <a:p>
            <a:pPr marL="0" indent="0">
              <a:tabLst>
                <a:tab pos="1377950" algn="l"/>
              </a:tabLst>
            </a:pPr>
            <a:endParaRPr lang="en-US" dirty="0"/>
          </a:p>
        </p:txBody>
      </p:sp>
      <p:pic>
        <p:nvPicPr>
          <p:cNvPr id="1027" name="Picture 3" descr="\\sashq\root\dept\PSD\GRAPHICS\Illustrations\Arrows\arrow_med_r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858" y="4472706"/>
            <a:ext cx="676275" cy="409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82337" y="2602713"/>
            <a:ext cx="1194558" cy="461665"/>
          </a:xfrm>
          <a:prstGeom prst="rect">
            <a:avLst/>
          </a:prstGeom>
          <a:noFill/>
        </p:spPr>
        <p:txBody>
          <a:bodyPr wrap="none" rtlCol="0">
            <a:spAutoFit/>
          </a:bodyPr>
          <a:lstStyle/>
          <a:p>
            <a:r>
              <a:rPr lang="en-US" b="1" dirty="0"/>
              <a:t>train_a</a:t>
            </a:r>
          </a:p>
        </p:txBody>
      </p:sp>
      <p:sp>
        <p:nvSpPr>
          <p:cNvPr id="5" name="TextBox 4"/>
          <p:cNvSpPr txBox="1"/>
          <p:nvPr/>
        </p:nvSpPr>
        <p:spPr>
          <a:xfrm>
            <a:off x="3748674" y="4803089"/>
            <a:ext cx="1210588" cy="461665"/>
          </a:xfrm>
          <a:prstGeom prst="rect">
            <a:avLst/>
          </a:prstGeom>
          <a:noFill/>
        </p:spPr>
        <p:txBody>
          <a:bodyPr wrap="none" rtlCol="0">
            <a:spAutoFit/>
          </a:bodyPr>
          <a:lstStyle/>
          <a:p>
            <a:r>
              <a:rPr lang="en-US" b="1" dirty="0"/>
              <a:t>train_b</a:t>
            </a:r>
          </a:p>
        </p:txBody>
      </p:sp>
      <p:sp>
        <p:nvSpPr>
          <p:cNvPr id="6" name="TextBox 5"/>
          <p:cNvSpPr txBox="1"/>
          <p:nvPr/>
        </p:nvSpPr>
        <p:spPr>
          <a:xfrm>
            <a:off x="5744854" y="3849060"/>
            <a:ext cx="3225242" cy="1656864"/>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Who on Bob's Team Has Not</a:t>
            </a:r>
          </a:p>
          <a:p>
            <a:r>
              <a:rPr lang="en-US" sz="1600" b="1" dirty="0">
                <a:latin typeface="SAS Monospace"/>
              </a:rPr>
              <a:t>   Started Any Training?</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13  Anne</a:t>
            </a:r>
          </a:p>
        </p:txBody>
      </p:sp>
      <p:sp>
        <p:nvSpPr>
          <p:cNvPr id="7" name="TextBox 6"/>
          <p:cNvSpPr txBox="1"/>
          <p:nvPr/>
        </p:nvSpPr>
        <p:spPr>
          <a:xfrm>
            <a:off x="881073" y="3642438"/>
            <a:ext cx="904415" cy="461665"/>
          </a:xfrm>
          <a:prstGeom prst="rect">
            <a:avLst/>
          </a:prstGeom>
          <a:noFill/>
        </p:spPr>
        <p:txBody>
          <a:bodyPr wrap="none" rtlCol="0">
            <a:spAutoFit/>
          </a:bodyPr>
          <a:lstStyle/>
          <a:p>
            <a:r>
              <a:rPr lang="en-US" b="1" dirty="0"/>
              <a:t>team</a:t>
            </a:r>
          </a:p>
        </p:txBody>
      </p:sp>
      <p:sp>
        <p:nvSpPr>
          <p:cNvPr id="8" name="TextBox 7"/>
          <p:cNvSpPr txBox="1"/>
          <p:nvPr/>
        </p:nvSpPr>
        <p:spPr>
          <a:xfrm>
            <a:off x="2144825" y="4391393"/>
            <a:ext cx="1415772" cy="461665"/>
          </a:xfrm>
          <a:prstGeom prst="rect">
            <a:avLst/>
          </a:prstGeom>
          <a:noFill/>
        </p:spPr>
        <p:txBody>
          <a:bodyPr wrap="none" rtlCol="0">
            <a:spAutoFit/>
          </a:bodyPr>
          <a:lstStyle/>
          <a:p>
            <a:r>
              <a:rPr lang="en-US" b="1" dirty="0"/>
              <a:t>EXCEPT</a:t>
            </a:r>
          </a:p>
        </p:txBody>
      </p:sp>
      <p:pic>
        <p:nvPicPr>
          <p:cNvPr id="1026" name="Picture 2" descr="\\sashq\root\dept\PSD\GRAPHICS\Illustrations\Data\dataset_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8643" y="2966163"/>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sashq\root\dept\PSD\GRAPHICS\Illustrations\Data\dataset_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8643" y="5177288"/>
            <a:ext cx="13906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shq\root\dept\PSD\GRAPHICS\Illustrations\Data\dataset_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55" y="4001217"/>
            <a:ext cx="1390650" cy="13525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82337" y="4391392"/>
            <a:ext cx="1176925" cy="461665"/>
          </a:xfrm>
          <a:prstGeom prst="rect">
            <a:avLst/>
          </a:prstGeom>
          <a:noFill/>
        </p:spPr>
        <p:txBody>
          <a:bodyPr wrap="none" rtlCol="0">
            <a:spAutoFit/>
          </a:bodyPr>
          <a:lstStyle/>
          <a:p>
            <a:r>
              <a:rPr lang="en-US" b="1" dirty="0"/>
              <a:t>UNION</a:t>
            </a:r>
          </a:p>
        </p:txBody>
      </p:sp>
    </p:spTree>
    <p:custDataLst>
      <p:tags r:id="rId1"/>
    </p:custDataLst>
    <p:extLst>
      <p:ext uri="{BB962C8B-B14F-4D97-AF65-F5344CB8AC3E}">
        <p14:creationId xmlns:p14="http://schemas.microsoft.com/office/powerpoint/2010/main" val="4183731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Combining Set Operators</a:t>
            </a:r>
          </a:p>
        </p:txBody>
      </p:sp>
      <p:sp>
        <p:nvSpPr>
          <p:cNvPr id="59395" name="Rectangle 3"/>
          <p:cNvSpPr>
            <a:spLocks noGrp="1" noChangeArrowheads="1"/>
          </p:cNvSpPr>
          <p:nvPr>
            <p:ph idx="1"/>
          </p:nvPr>
        </p:nvSpPr>
        <p:spPr>
          <a:xfrm>
            <a:off x="698500" y="1071563"/>
            <a:ext cx="7848600" cy="5377363"/>
          </a:xfrm>
        </p:spPr>
        <p:txBody>
          <a:bodyPr/>
          <a:lstStyle/>
          <a:p>
            <a:pPr marL="0" indent="0">
              <a:tabLst>
                <a:tab pos="1377950" algn="l"/>
              </a:tabLst>
            </a:pPr>
            <a:r>
              <a:rPr lang="en-US" dirty="0"/>
              <a:t>This report needs to return any rows in the </a:t>
            </a:r>
            <a:r>
              <a:rPr lang="en-US" b="1" dirty="0"/>
              <a:t>team</a:t>
            </a:r>
            <a:r>
              <a:rPr lang="en-US" dirty="0"/>
              <a:t> table that are not in either </a:t>
            </a:r>
            <a:r>
              <a:rPr lang="en-US" b="1" dirty="0"/>
              <a:t>train_a</a:t>
            </a:r>
            <a:r>
              <a:rPr lang="en-US" dirty="0"/>
              <a:t> or </a:t>
            </a:r>
            <a:r>
              <a:rPr lang="en-US" b="1" dirty="0"/>
              <a:t>train_b</a:t>
            </a:r>
            <a:r>
              <a:rPr lang="en-US" dirty="0"/>
              <a:t>. </a:t>
            </a:r>
          </a:p>
          <a:p>
            <a:pPr marL="0" indent="0">
              <a:tabLst>
                <a:tab pos="1377950" algn="l"/>
              </a:tabLst>
            </a:pPr>
            <a:endParaRPr lang="en-US" dirty="0"/>
          </a:p>
        </p:txBody>
      </p:sp>
      <p:sp>
        <p:nvSpPr>
          <p:cNvPr id="3" name="TextBox 2"/>
          <p:cNvSpPr txBox="1"/>
          <p:nvPr/>
        </p:nvSpPr>
        <p:spPr>
          <a:xfrm>
            <a:off x="733926" y="2050983"/>
            <a:ext cx="6626814" cy="3004925"/>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title "Who on Bob's Team Has Not";</a:t>
            </a:r>
          </a:p>
          <a:p>
            <a:pPr>
              <a:lnSpc>
                <a:spcPct val="85000"/>
              </a:lnSpc>
            </a:pPr>
            <a:r>
              <a:rPr lang="en-US" b="1" dirty="0">
                <a:latin typeface="Courier New"/>
              </a:rPr>
              <a:t>title2 'Started Any Training'; </a:t>
            </a:r>
          </a:p>
          <a:p>
            <a:pPr>
              <a:lnSpc>
                <a:spcPct val="85000"/>
              </a:lnSpc>
            </a:pPr>
            <a:r>
              <a:rPr lang="en-US" b="1" dirty="0">
                <a:latin typeface="Courier New"/>
              </a:rPr>
              <a:t>proc sql;</a:t>
            </a:r>
          </a:p>
          <a:p>
            <a:pPr>
              <a:lnSpc>
                <a:spcPct val="85000"/>
              </a:lnSpc>
            </a:pPr>
            <a:r>
              <a:rPr lang="en-US" b="1" dirty="0">
                <a:latin typeface="Courier New"/>
              </a:rPr>
              <a:t>select ID, Name from team</a:t>
            </a:r>
          </a:p>
          <a:p>
            <a:pPr>
              <a:lnSpc>
                <a:spcPct val="85000"/>
              </a:lnSpc>
            </a:pPr>
            <a:r>
              <a:rPr lang="en-US" b="1" dirty="0">
                <a:latin typeface="Courier New"/>
              </a:rPr>
              <a:t>except</a:t>
            </a:r>
          </a:p>
          <a:p>
            <a:pPr>
              <a:lnSpc>
                <a:spcPct val="85000"/>
              </a:lnSpc>
            </a:pPr>
            <a:r>
              <a:rPr lang="en-US" b="1" dirty="0">
                <a:latin typeface="Courier New"/>
              </a:rPr>
              <a:t>(select ID, Name from train_a</a:t>
            </a:r>
          </a:p>
          <a:p>
            <a:pPr>
              <a:lnSpc>
                <a:spcPct val="85000"/>
              </a:lnSpc>
            </a:pPr>
            <a:r>
              <a:rPr lang="en-US" b="1" dirty="0">
                <a:latin typeface="Courier New"/>
              </a:rPr>
              <a:t> union</a:t>
            </a:r>
          </a:p>
          <a:p>
            <a:pPr>
              <a:lnSpc>
                <a:spcPct val="85000"/>
              </a:lnSpc>
            </a:pPr>
            <a:r>
              <a:rPr lang="en-US" b="1" dirty="0">
                <a:latin typeface="Courier New"/>
              </a:rPr>
              <a:t> select ID, Name from train_b);</a:t>
            </a:r>
          </a:p>
          <a:p>
            <a:pPr>
              <a:lnSpc>
                <a:spcPct val="85000"/>
              </a:lnSpc>
            </a:pPr>
            <a:r>
              <a:rPr lang="en-US" b="1" dirty="0">
                <a:latin typeface="Courier New"/>
              </a:rPr>
              <a:t>quit;</a:t>
            </a:r>
          </a:p>
        </p:txBody>
      </p:sp>
      <p:sp>
        <p:nvSpPr>
          <p:cNvPr id="8" name="Rectangle 7"/>
          <p:cNvSpPr/>
          <p:nvPr>
            <p:custDataLst>
              <p:tags r:id="rId2"/>
            </p:custDataLst>
          </p:nvPr>
        </p:nvSpPr>
        <p:spPr bwMode="auto">
          <a:xfrm>
            <a:off x="803576" y="3374603"/>
            <a:ext cx="117922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9" name="Rectangle 8"/>
          <p:cNvSpPr/>
          <p:nvPr>
            <p:custDataLst>
              <p:tags r:id="rId3"/>
            </p:custDataLst>
          </p:nvPr>
        </p:nvSpPr>
        <p:spPr bwMode="auto">
          <a:xfrm>
            <a:off x="973547" y="3996395"/>
            <a:ext cx="957848"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dirty="0"/>
          </a:p>
        </p:txBody>
      </p:sp>
      <p:sp>
        <p:nvSpPr>
          <p:cNvPr id="10" name="Text Box 6"/>
          <p:cNvSpPr txBox="1">
            <a:spLocks noChangeArrowheads="1"/>
          </p:cNvSpPr>
          <p:nvPr/>
        </p:nvSpPr>
        <p:spPr bwMode="auto">
          <a:xfrm>
            <a:off x="7953350" y="6324600"/>
            <a:ext cx="98745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a:r>
              <a:rPr lang="en-US" sz="1600" b="1" dirty="0"/>
              <a:t>s106d10</a:t>
            </a:r>
          </a:p>
        </p:txBody>
      </p:sp>
    </p:spTree>
    <p:custDataLst>
      <p:tags r:id="rId1"/>
    </p:custDataLst>
    <p:extLst>
      <p:ext uri="{BB962C8B-B14F-4D97-AF65-F5344CB8AC3E}">
        <p14:creationId xmlns:p14="http://schemas.microsoft.com/office/powerpoint/2010/main" val="3056392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Viewing the UNION Result Set</a:t>
            </a:r>
          </a:p>
        </p:txBody>
      </p:sp>
      <p:sp>
        <p:nvSpPr>
          <p:cNvPr id="72707" name="Rectangle 9"/>
          <p:cNvSpPr>
            <a:spLocks noGrp="1" noChangeArrowheads="1"/>
          </p:cNvSpPr>
          <p:nvPr>
            <p:ph idx="1"/>
          </p:nvPr>
        </p:nvSpPr>
        <p:spPr>
          <a:xfrm>
            <a:off x="685800" y="1074738"/>
            <a:ext cx="3886200" cy="4264025"/>
          </a:xfrm>
        </p:spPr>
        <p:txBody>
          <a:bodyPr/>
          <a:lstStyle/>
          <a:p>
            <a:pPr marL="0" indent="0"/>
            <a:r>
              <a:rPr lang="en-US" dirty="0"/>
              <a:t>The UNION </a:t>
            </a:r>
            <a:r>
              <a:rPr lang="en-US"/>
              <a:t>operator will return </a:t>
            </a:r>
            <a:r>
              <a:rPr lang="en-US" dirty="0"/>
              <a:t>an intermediate result set of all employees that have started either training class.</a:t>
            </a:r>
          </a:p>
        </p:txBody>
      </p:sp>
      <p:sp>
        <p:nvSpPr>
          <p:cNvPr id="72709"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2711"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17059685"/>
              </p:ext>
            </p:extLst>
          </p:nvPr>
        </p:nvGraphicFramePr>
        <p:xfrm>
          <a:off x="5147523" y="1188090"/>
          <a:ext cx="2853473" cy="519176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60082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UNION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661829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327788776"/>
              </p:ext>
            </p:extLst>
          </p:nvPr>
        </p:nvGraphicFramePr>
        <p:xfrm>
          <a:off x="685800" y="1189246"/>
          <a:ext cx="2912744" cy="519176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66009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Bob's Team</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Anne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bl>
          </a:graphicData>
        </a:graphic>
      </p:graphicFrame>
      <p:sp>
        <p:nvSpPr>
          <p:cNvPr id="72706" name="Rectangle 2"/>
          <p:cNvSpPr>
            <a:spLocks noGrp="1" noChangeArrowheads="1"/>
          </p:cNvSpPr>
          <p:nvPr>
            <p:ph type="title"/>
          </p:nvPr>
        </p:nvSpPr>
        <p:spPr/>
        <p:txBody>
          <a:bodyPr/>
          <a:lstStyle/>
          <a:p>
            <a:r>
              <a:rPr lang="en-US" dirty="0"/>
              <a:t>Removing the Duplicates</a:t>
            </a:r>
          </a:p>
        </p:txBody>
      </p:sp>
      <p:sp>
        <p:nvSpPr>
          <p:cNvPr id="72707" name="Rectangle 9"/>
          <p:cNvSpPr>
            <a:spLocks noGrp="1" noChangeArrowheads="1"/>
          </p:cNvSpPr>
          <p:nvPr>
            <p:ph idx="1"/>
          </p:nvPr>
        </p:nvSpPr>
        <p:spPr/>
        <p:txBody>
          <a:bodyPr/>
          <a:lstStyle/>
          <a:p>
            <a:pPr marL="0" indent="0" algn="ctr"/>
            <a:r>
              <a:rPr lang="en-US" dirty="0"/>
              <a:t>EXCEPT</a:t>
            </a:r>
          </a:p>
        </p:txBody>
      </p:sp>
      <p:sp>
        <p:nvSpPr>
          <p:cNvPr id="72709" name="Text Box 5"/>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2711" name="Text Box 11"/>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cxnSp>
        <p:nvCxnSpPr>
          <p:cNvPr id="12" name="Straight Connector 11"/>
          <p:cNvCxnSpPr/>
          <p:nvPr/>
        </p:nvCxnSpPr>
        <p:spPr bwMode="auto">
          <a:xfrm flipV="1">
            <a:off x="1236344" y="2470154"/>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graphicFrame>
        <p:nvGraphicFramePr>
          <p:cNvPr id="11" name="Table 10"/>
          <p:cNvGraphicFramePr>
            <a:graphicFrameLocks noGrp="1"/>
          </p:cNvGraphicFramePr>
          <p:nvPr>
            <p:extLst>
              <p:ext uri="{D42A27DB-BD31-4B8C-83A1-F6EECF244321}">
                <p14:modId xmlns:p14="http://schemas.microsoft.com/office/powerpoint/2010/main" val="438673991"/>
              </p:ext>
            </p:extLst>
          </p:nvPr>
        </p:nvGraphicFramePr>
        <p:xfrm>
          <a:off x="5638590" y="1176237"/>
          <a:ext cx="2853473" cy="519176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60082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UNION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bl>
          </a:graphicData>
        </a:graphic>
      </p:graphicFrame>
      <p:grpSp>
        <p:nvGrpSpPr>
          <p:cNvPr id="14" name="Group 13"/>
          <p:cNvGrpSpPr/>
          <p:nvPr/>
        </p:nvGrpSpPr>
        <p:grpSpPr>
          <a:xfrm>
            <a:off x="4130195" y="1697482"/>
            <a:ext cx="959810" cy="1681763"/>
            <a:chOff x="6665976" y="1118362"/>
            <a:chExt cx="959810" cy="1681763"/>
          </a:xfrm>
        </p:grpSpPr>
        <p:sp>
          <p:nvSpPr>
            <p:cNvPr id="15" name="Oval 14"/>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6" name="Oval 15"/>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17" name="Oval 16"/>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564919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p:cNvGraphicFramePr>
            <a:graphicFrameLocks noGrp="1"/>
          </p:cNvGraphicFramePr>
          <p:nvPr>
            <p:extLst>
              <p:ext uri="{D42A27DB-BD31-4B8C-83A1-F6EECF244321}">
                <p14:modId xmlns:p14="http://schemas.microsoft.com/office/powerpoint/2010/main" val="4142250543"/>
              </p:ext>
            </p:extLst>
          </p:nvPr>
        </p:nvGraphicFramePr>
        <p:xfrm>
          <a:off x="685800" y="1189246"/>
          <a:ext cx="2912744" cy="519176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660091">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Bob's Team</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Anne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bl>
          </a:graphicData>
        </a:graphic>
      </p:graphicFrame>
      <p:sp>
        <p:nvSpPr>
          <p:cNvPr id="30" name="Rectangle 9"/>
          <p:cNvSpPr txBox="1">
            <a:spLocks noChangeArrowheads="1"/>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r>
              <a:rPr lang="en-US" dirty="0"/>
              <a:t>EXCEPT</a:t>
            </a:r>
          </a:p>
        </p:txBody>
      </p:sp>
      <p:sp>
        <p:nvSpPr>
          <p:cNvPr id="31" name="Text Box 5"/>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32" name="Text Box 7"/>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33" name="Text Box 11"/>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cxnSp>
        <p:nvCxnSpPr>
          <p:cNvPr id="34" name="Straight Connector 33"/>
          <p:cNvCxnSpPr/>
          <p:nvPr/>
        </p:nvCxnSpPr>
        <p:spPr bwMode="auto">
          <a:xfrm flipV="1">
            <a:off x="1236344" y="2097621"/>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graphicFrame>
        <p:nvGraphicFramePr>
          <p:cNvPr id="36" name="Table 35"/>
          <p:cNvGraphicFramePr>
            <a:graphicFrameLocks noGrp="1"/>
          </p:cNvGraphicFramePr>
          <p:nvPr>
            <p:extLst>
              <p:ext uri="{D42A27DB-BD31-4B8C-83A1-F6EECF244321}">
                <p14:modId xmlns:p14="http://schemas.microsoft.com/office/powerpoint/2010/main" val="2535975570"/>
              </p:ext>
            </p:extLst>
          </p:nvPr>
        </p:nvGraphicFramePr>
        <p:xfrm>
          <a:off x="5638590" y="1176237"/>
          <a:ext cx="2853473" cy="5191760"/>
        </p:xfrm>
        <a:graphic>
          <a:graphicData uri="http://schemas.openxmlformats.org/drawingml/2006/table">
            <a:tbl>
              <a:tblPr firstRow="1" bandRow="1">
                <a:tableStyleId>{5C22544A-7EE6-4342-B048-85BDC9FD1C3A}</a:tableStyleId>
              </a:tblPr>
              <a:tblGrid>
                <a:gridCol w="1252653">
                  <a:extLst>
                    <a:ext uri="{9D8B030D-6E8A-4147-A177-3AD203B41FA5}">
                      <a16:colId xmlns:a16="http://schemas.microsoft.com/office/drawing/2014/main" val="20000"/>
                    </a:ext>
                  </a:extLst>
                </a:gridCol>
                <a:gridCol w="1600820">
                  <a:extLst>
                    <a:ext uri="{9D8B030D-6E8A-4147-A177-3AD203B41FA5}">
                      <a16:colId xmlns:a16="http://schemas.microsoft.com/office/drawing/2014/main"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Intermediate</a:t>
                      </a:r>
                      <a:r>
                        <a:rPr lang="en-US" sz="1400" b="1" baseline="0" dirty="0">
                          <a:solidFill>
                            <a:schemeClr val="tx1"/>
                          </a:solidFill>
                        </a:rPr>
                        <a:t> Result Set UNION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r"/>
                      <a:r>
                        <a:rPr lang="en-US" sz="1400" b="1"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tc>
                  <a:txBody>
                    <a:bodyPr/>
                    <a:lstStyle/>
                    <a:p>
                      <a:pPr algn="l"/>
                      <a:r>
                        <a:rPr lang="en-US" sz="1400" b="1"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FFC5"/>
                    </a:solidFill>
                  </a:tcPr>
                </a:tc>
                <a:extLst>
                  <a:ext uri="{0D108BD9-81ED-4DB2-BD59-A6C34878D82A}">
                    <a16:rowId xmlns:a16="http://schemas.microsoft.com/office/drawing/2014/main" val="10001"/>
                  </a:ext>
                </a:extLst>
              </a:tr>
              <a:tr h="370840">
                <a:tc>
                  <a:txBody>
                    <a:bodyPr/>
                    <a:lstStyle/>
                    <a:p>
                      <a:pPr algn="r"/>
                      <a:r>
                        <a:rPr lang="en-US" sz="1600" b="1" dirty="0">
                          <a:latin typeface="Courier New" pitchFamily="49" charset="0"/>
                          <a:cs typeface="Courier New" pitchFamily="49"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Bob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2"/>
                  </a:ext>
                </a:extLst>
              </a:tr>
              <a:tr h="370840">
                <a:tc>
                  <a:txBody>
                    <a:bodyPr/>
                    <a:lstStyle/>
                    <a:p>
                      <a:pPr algn="r"/>
                      <a:r>
                        <a:rPr lang="en-US" sz="1600" b="1" dirty="0">
                          <a:latin typeface="Courier New" pitchFamily="49" charset="0"/>
                          <a:cs typeface="Courier New"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3"/>
                  </a:ext>
                </a:extLst>
              </a:tr>
              <a:tr h="370840">
                <a:tc>
                  <a:txBody>
                    <a:bodyPr/>
                    <a:lstStyle/>
                    <a:p>
                      <a:pPr algn="r"/>
                      <a:r>
                        <a:rPr lang="en-US" sz="1600" b="1" dirty="0">
                          <a:latin typeface="Courier New" pitchFamily="49" charset="0"/>
                          <a:cs typeface="Courier New" pitchFamily="49"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4"/>
                  </a:ext>
                </a:extLst>
              </a:tr>
              <a:tr h="370840">
                <a:tc>
                  <a:txBody>
                    <a:bodyPr/>
                    <a:lstStyle/>
                    <a:p>
                      <a:pPr algn="r"/>
                      <a:r>
                        <a:rPr lang="en-US" sz="1600" b="1" dirty="0">
                          <a:latin typeface="Courier New" pitchFamily="49" charset="0"/>
                          <a:cs typeface="Courier New" pitchFamily="49"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5"/>
                  </a:ext>
                </a:extLst>
              </a:tr>
              <a:tr h="370840">
                <a:tc>
                  <a:txBody>
                    <a:bodyPr/>
                    <a:lstStyle/>
                    <a:p>
                      <a:pPr algn="r"/>
                      <a:r>
                        <a:rPr lang="en-US" sz="1600" b="1" dirty="0">
                          <a:latin typeface="Courier New" pitchFamily="49" charset="0"/>
                          <a:cs typeface="Courier New"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6"/>
                  </a:ext>
                </a:extLst>
              </a:tr>
              <a:tr h="370840">
                <a:tc>
                  <a:txBody>
                    <a:bodyPr/>
                    <a:lstStyle/>
                    <a:p>
                      <a:pPr algn="r"/>
                      <a:r>
                        <a:rPr lang="en-US" sz="1600" b="1" dirty="0">
                          <a:latin typeface="Courier New" pitchFamily="49" charset="0"/>
                          <a:cs typeface="Courier New" pitchFamily="49"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Pat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7"/>
                  </a:ext>
                </a:extLst>
              </a:tr>
              <a:tr h="370840">
                <a:tc>
                  <a:txBody>
                    <a:bodyPr/>
                    <a:lstStyle/>
                    <a:p>
                      <a:pPr algn="r"/>
                      <a:r>
                        <a:rPr lang="en-US" sz="1600" b="1" dirty="0">
                          <a:latin typeface="Courier New" pitchFamily="49" charset="0"/>
                          <a:cs typeface="Courier New" pitchFamily="49"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8"/>
                  </a:ext>
                </a:extLst>
              </a:tr>
              <a:tr h="370840">
                <a:tc>
                  <a:txBody>
                    <a:bodyPr/>
                    <a:lstStyle/>
                    <a:p>
                      <a:pPr algn="r"/>
                      <a:r>
                        <a:rPr lang="en-US" sz="1600" b="1" dirty="0">
                          <a:latin typeface="Courier New" pitchFamily="49" charset="0"/>
                          <a:cs typeface="Courier New" pitchFamily="49"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Kyle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09"/>
                  </a:ext>
                </a:extLst>
              </a:tr>
              <a:tr h="370840">
                <a:tc>
                  <a:txBody>
                    <a:bodyPr/>
                    <a:lstStyle/>
                    <a:p>
                      <a:pPr algn="r"/>
                      <a:r>
                        <a:rPr lang="en-US" sz="1600" b="1" dirty="0">
                          <a:latin typeface="Courier New" pitchFamily="49" charset="0"/>
                          <a:cs typeface="Courier New"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0"/>
                  </a:ext>
                </a:extLst>
              </a:tr>
              <a:tr h="370840">
                <a:tc>
                  <a:txBody>
                    <a:bodyPr/>
                    <a:lstStyle/>
                    <a:p>
                      <a:pPr algn="r"/>
                      <a:r>
                        <a:rPr lang="en-US" sz="1600" b="1" dirty="0">
                          <a:latin typeface="Courier New" pitchFamily="49" charset="0"/>
                          <a:cs typeface="Courier New"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Chris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1"/>
                  </a:ext>
                </a:extLst>
              </a:tr>
              <a:tr h="370840">
                <a:tc>
                  <a:txBody>
                    <a:bodyPr/>
                    <a:lstStyle/>
                    <a:p>
                      <a:pPr algn="r"/>
                      <a:r>
                        <a:rPr lang="en-US" sz="1600" b="1" dirty="0">
                          <a:latin typeface="Courier New" pitchFamily="49" charset="0"/>
                          <a:cs typeface="Courier New" pitchFamily="49" charset="0"/>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2"/>
                  </a:ext>
                </a:extLst>
              </a:tr>
              <a:tr h="370840">
                <a:tc>
                  <a:txBody>
                    <a:bodyPr/>
                    <a:lstStyle/>
                    <a:p>
                      <a:pPr algn="r"/>
                      <a:r>
                        <a:rPr lang="en-US" sz="1600" b="1" dirty="0">
                          <a:latin typeface="Courier New" pitchFamily="49" charset="0"/>
                          <a:cs typeface="Courier New" pitchFamily="49" charset="0"/>
                        </a:rPr>
                        <a:t>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algn="l"/>
                      <a:r>
                        <a:rPr lang="en-US" sz="1600" b="1" dirty="0">
                          <a:latin typeface="Courier New" pitchFamily="49" charset="0"/>
                          <a:cs typeface="Courier New" pitchFamily="49" charset="0"/>
                        </a:rPr>
                        <a:t>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0013"/>
                  </a:ext>
                </a:extLst>
              </a:tr>
            </a:tbl>
          </a:graphicData>
        </a:graphic>
      </p:graphicFrame>
      <p:sp>
        <p:nvSpPr>
          <p:cNvPr id="72706" name="Rectangle 2"/>
          <p:cNvSpPr>
            <a:spLocks noGrp="1" noChangeArrowheads="1"/>
          </p:cNvSpPr>
          <p:nvPr>
            <p:ph type="title"/>
          </p:nvPr>
        </p:nvSpPr>
        <p:spPr/>
        <p:txBody>
          <a:bodyPr/>
          <a:lstStyle/>
          <a:p>
            <a:r>
              <a:rPr lang="en-US" dirty="0"/>
              <a:t>Removing the Matching Rows</a:t>
            </a:r>
          </a:p>
        </p:txBody>
      </p:sp>
      <p:sp>
        <p:nvSpPr>
          <p:cNvPr id="72709" name="Text Box 5"/>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2711" name="Text Box 11"/>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cxnSp>
        <p:nvCxnSpPr>
          <p:cNvPr id="11" name="Straight Connector 10"/>
          <p:cNvCxnSpPr/>
          <p:nvPr/>
        </p:nvCxnSpPr>
        <p:spPr bwMode="auto">
          <a:xfrm flipV="1">
            <a:off x="1236344" y="2847583"/>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3" name="Straight Connector 12"/>
          <p:cNvCxnSpPr/>
          <p:nvPr/>
        </p:nvCxnSpPr>
        <p:spPr bwMode="auto">
          <a:xfrm flipV="1">
            <a:off x="1236344" y="3588955"/>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4" name="Straight Connector 13"/>
          <p:cNvCxnSpPr/>
          <p:nvPr/>
        </p:nvCxnSpPr>
        <p:spPr bwMode="auto">
          <a:xfrm flipV="1">
            <a:off x="1236343" y="3945180"/>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5" name="Straight Connector 14"/>
          <p:cNvCxnSpPr/>
          <p:nvPr/>
        </p:nvCxnSpPr>
        <p:spPr bwMode="auto">
          <a:xfrm flipV="1">
            <a:off x="1236344" y="4323955"/>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7" name="Straight Connector 16"/>
          <p:cNvCxnSpPr/>
          <p:nvPr/>
        </p:nvCxnSpPr>
        <p:spPr bwMode="auto">
          <a:xfrm flipV="1">
            <a:off x="1236344" y="4701549"/>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8" name="Straight Connector 17"/>
          <p:cNvCxnSpPr/>
          <p:nvPr/>
        </p:nvCxnSpPr>
        <p:spPr bwMode="auto">
          <a:xfrm flipV="1">
            <a:off x="1236341" y="5065783"/>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19" name="Straight Connector 18"/>
          <p:cNvCxnSpPr/>
          <p:nvPr/>
        </p:nvCxnSpPr>
        <p:spPr bwMode="auto">
          <a:xfrm flipV="1">
            <a:off x="1236344" y="5788334"/>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20" name="Straight Connector 19"/>
          <p:cNvCxnSpPr/>
          <p:nvPr/>
        </p:nvCxnSpPr>
        <p:spPr bwMode="auto">
          <a:xfrm flipV="1">
            <a:off x="1236344" y="6171847"/>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cxnSp>
        <p:nvCxnSpPr>
          <p:cNvPr id="21" name="Straight Connector 20"/>
          <p:cNvCxnSpPr/>
          <p:nvPr/>
        </p:nvCxnSpPr>
        <p:spPr bwMode="auto">
          <a:xfrm flipV="1">
            <a:off x="1236342" y="5442410"/>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sp>
        <p:nvSpPr>
          <p:cNvPr id="23" name="Text Box 5"/>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24" name="Text Box 7"/>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25" name="Text Box 11"/>
          <p:cNvSpPr txBox="1">
            <a:spLocks noChangeArrowheads="1"/>
          </p:cNvSpPr>
          <p:nvPr/>
        </p:nvSpPr>
        <p:spPr bwMode="auto">
          <a:xfrm>
            <a:off x="1769744"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cxnSp>
        <p:nvCxnSpPr>
          <p:cNvPr id="26" name="Straight Connector 25"/>
          <p:cNvCxnSpPr/>
          <p:nvPr/>
        </p:nvCxnSpPr>
        <p:spPr bwMode="auto">
          <a:xfrm flipV="1">
            <a:off x="1236344" y="2469494"/>
            <a:ext cx="1439333" cy="8467"/>
          </a:xfrm>
          <a:prstGeom prst="line">
            <a:avLst/>
          </a:prstGeom>
          <a:solidFill>
            <a:schemeClr val="accent1"/>
          </a:solidFill>
          <a:ln w="31750" cap="flat" cmpd="sng" algn="ctr">
            <a:solidFill>
              <a:srgbClr val="C00000"/>
            </a:solidFill>
            <a:prstDash val="solid"/>
            <a:round/>
            <a:headEnd type="none" w="med" len="med"/>
            <a:tailEnd type="none" w="med" len="med"/>
          </a:ln>
          <a:effectLst/>
        </p:spPr>
      </p:cxnSp>
      <p:grpSp>
        <p:nvGrpSpPr>
          <p:cNvPr id="27" name="Group 26"/>
          <p:cNvGrpSpPr/>
          <p:nvPr/>
        </p:nvGrpSpPr>
        <p:grpSpPr>
          <a:xfrm>
            <a:off x="4130195" y="1697482"/>
            <a:ext cx="959810" cy="1681763"/>
            <a:chOff x="6665976" y="1118362"/>
            <a:chExt cx="959810" cy="1681763"/>
          </a:xfrm>
        </p:grpSpPr>
        <p:sp>
          <p:nvSpPr>
            <p:cNvPr id="28" name="Oval 27"/>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37" name="Oval 36"/>
            <p:cNvSpPr/>
            <p:nvPr/>
          </p:nvSpPr>
          <p:spPr bwMode="auto">
            <a:xfrm>
              <a:off x="6666601" y="1833776"/>
              <a:ext cx="959185" cy="966349"/>
            </a:xfrm>
            <a:prstGeom prst="ellipse">
              <a:avLst/>
            </a:prstGeom>
            <a:solidFill>
              <a:srgbClr val="FFFFFF"/>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sp>
          <p:nvSpPr>
            <p:cNvPr id="38" name="Oval 37"/>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2277696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Question 1: UNION Set Operator</a:t>
            </a:r>
          </a:p>
        </p:txBody>
      </p:sp>
      <p:sp>
        <p:nvSpPr>
          <p:cNvPr id="3" name="TextBox 2"/>
          <p:cNvSpPr txBox="1"/>
          <p:nvPr/>
        </p:nvSpPr>
        <p:spPr>
          <a:xfrm>
            <a:off x="5310655" y="3816332"/>
            <a:ext cx="1011815" cy="400110"/>
          </a:xfrm>
          <a:prstGeom prst="rect">
            <a:avLst/>
          </a:prstGeom>
          <a:noFill/>
        </p:spPr>
        <p:txBody>
          <a:bodyPr wrap="none" rtlCol="0">
            <a:spAutoFit/>
          </a:bodyPr>
          <a:lstStyle/>
          <a:p>
            <a:r>
              <a:rPr lang="en-US" sz="2000" b="1" dirty="0"/>
              <a:t>UNION</a:t>
            </a:r>
          </a:p>
        </p:txBody>
      </p:sp>
      <p:sp>
        <p:nvSpPr>
          <p:cNvPr id="29" name="Rounded Rectangular Callout 28"/>
          <p:cNvSpPr/>
          <p:nvPr/>
        </p:nvSpPr>
        <p:spPr bwMode="auto">
          <a:xfrm>
            <a:off x="269655" y="3454290"/>
            <a:ext cx="2464309" cy="1123712"/>
          </a:xfrm>
          <a:prstGeom prst="wedgeRoundRectCallout">
            <a:avLst>
              <a:gd name="adj1" fmla="val -11556"/>
              <a:gd name="adj2" fmla="val 61195"/>
              <a:gd name="adj3" fmla="val 16667"/>
            </a:avLst>
          </a:prstGeom>
          <a:solidFill>
            <a:srgbClr val="FFFFFF"/>
          </a:solidFill>
          <a:ln w="12700" cap="flat" cmpd="sng" algn="ctr">
            <a:solidFill>
              <a:srgbClr val="085098"/>
            </a:solidFill>
            <a:prstDash val="solid"/>
            <a:round/>
            <a:headEnd type="none" w="med" len="med"/>
            <a:tailEnd type="none" w="med" len="med"/>
          </a:ln>
          <a:effectLst>
            <a:outerShdw blurRad="63500" dist="25400" dir="5400000" algn="tl" rotWithShape="0">
              <a:srgbClr val="085098">
                <a:alpha val="50000"/>
              </a:srgbClr>
            </a:outerShdw>
          </a:effectLst>
        </p:spPr>
        <p:txBody>
          <a:bodyPr wrap="square" lIns="0" tIns="0" rIns="0" bIns="0" anchor="ctr">
            <a:spAutoFit/>
          </a:bodyPr>
          <a:lstStyle/>
          <a:p>
            <a:pPr marL="0" indent="0"/>
            <a:r>
              <a:rPr lang="en-US" sz="2200" dirty="0"/>
              <a:t>Which employees </a:t>
            </a:r>
            <a:br>
              <a:rPr lang="en-US" sz="2200" dirty="0"/>
            </a:br>
            <a:r>
              <a:rPr lang="en-US" sz="2200" dirty="0"/>
              <a:t>have completed training A or B?</a:t>
            </a:r>
          </a:p>
        </p:txBody>
      </p:sp>
      <p:pic>
        <p:nvPicPr>
          <p:cNvPr id="51" name="Picture 6" descr="\\sashq\root\dept\PSD\GRAPHICS\Illustrations\Arrows\arrow_med_righ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205" y="3783552"/>
            <a:ext cx="557733" cy="3377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7" descr="\\sashq\root\dept\PSD\GRAPHICS\Illustrations\Documents and Reports\report_med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3477" y="3385020"/>
            <a:ext cx="972390" cy="119255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sashq\root\dept\PSD\GRAPHICS\Illustrations\Backgrounds\background_blue_haze_horiz_wider_ligh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7075" y="4556067"/>
            <a:ext cx="2913207" cy="202002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sashq\root\dept\PSD\GRAPHICS\Illustrations\Backgrounds\background_blue_haze_horiz_wider_ligh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7075" y="1914458"/>
            <a:ext cx="2913207" cy="192766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2823913" y="4672157"/>
            <a:ext cx="2727131" cy="1446550"/>
          </a:xfrm>
          <a:prstGeom prst="rect">
            <a:avLst/>
          </a:prstGeom>
          <a:noFill/>
          <a:ln>
            <a:noFill/>
          </a:ln>
        </p:spPr>
        <p:txBody>
          <a:bodyPr wrap="square" rtlCol="0">
            <a:spAutoFit/>
          </a:bodyPr>
          <a:lstStyle/>
          <a:p>
            <a:r>
              <a:rPr lang="en-US" sz="2200" dirty="0"/>
              <a:t>Query 2:</a:t>
            </a:r>
          </a:p>
          <a:p>
            <a:r>
              <a:rPr lang="en-US" sz="2200" dirty="0"/>
              <a:t>List employees </a:t>
            </a:r>
            <a:br>
              <a:rPr lang="en-US" sz="2200" dirty="0"/>
            </a:br>
            <a:r>
              <a:rPr lang="en-US" sz="2200" dirty="0"/>
              <a:t>that have completed </a:t>
            </a:r>
            <a:r>
              <a:rPr lang="en-US" sz="2200" b="1" dirty="0"/>
              <a:t>train_b</a:t>
            </a:r>
            <a:r>
              <a:rPr lang="en-US" sz="2200" dirty="0"/>
              <a:t>.</a:t>
            </a:r>
          </a:p>
        </p:txBody>
      </p:sp>
      <p:sp>
        <p:nvSpPr>
          <p:cNvPr id="65" name="TextBox 64"/>
          <p:cNvSpPr txBox="1"/>
          <p:nvPr/>
        </p:nvSpPr>
        <p:spPr>
          <a:xfrm>
            <a:off x="2819771" y="1998344"/>
            <a:ext cx="2703577" cy="1446550"/>
          </a:xfrm>
          <a:prstGeom prst="rect">
            <a:avLst/>
          </a:prstGeom>
          <a:noFill/>
          <a:ln>
            <a:noFill/>
          </a:ln>
        </p:spPr>
        <p:txBody>
          <a:bodyPr wrap="square" rtlCol="0">
            <a:spAutoFit/>
          </a:bodyPr>
          <a:lstStyle/>
          <a:p>
            <a:r>
              <a:rPr lang="en-US" sz="2200" dirty="0"/>
              <a:t>Query 1:</a:t>
            </a:r>
          </a:p>
          <a:p>
            <a:r>
              <a:rPr lang="en-US" sz="2200" dirty="0"/>
              <a:t>List employees </a:t>
            </a:r>
            <a:br>
              <a:rPr lang="en-US" sz="2200" dirty="0"/>
            </a:br>
            <a:r>
              <a:rPr lang="en-US" sz="2200" dirty="0"/>
              <a:t>that have completed </a:t>
            </a:r>
            <a:r>
              <a:rPr lang="en-US" sz="2200" b="1" dirty="0"/>
              <a:t>train_a</a:t>
            </a:r>
            <a:r>
              <a:rPr lang="en-US" sz="2200" dirty="0"/>
              <a:t>.</a:t>
            </a:r>
          </a:p>
        </p:txBody>
      </p:sp>
      <p:pic>
        <p:nvPicPr>
          <p:cNvPr id="66"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206242">
            <a:off x="5004549" y="2303769"/>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sashq\root\dept\PSD\GRAPHICS\Illustrations\Arrows\arrow_rt_tape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43284">
            <a:off x="5011621" y="5684806"/>
            <a:ext cx="968575" cy="3881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L:\graphics\person_red_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49" y="4583202"/>
            <a:ext cx="1221581" cy="17192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540640" y="2847890"/>
            <a:ext cx="1621832" cy="646331"/>
          </a:xfrm>
          <a:prstGeom prst="rect">
            <a:avLst/>
          </a:prstGeom>
          <a:noFill/>
        </p:spPr>
        <p:txBody>
          <a:bodyPr wrap="square" rtlCol="0">
            <a:spAutoFit/>
          </a:bodyPr>
          <a:lstStyle/>
          <a:p>
            <a:pPr algn="ctr"/>
            <a:r>
              <a:rPr lang="en-US" sz="1800" b="1" dirty="0">
                <a:latin typeface="+mn-lt"/>
              </a:rPr>
              <a:t>Final Result</a:t>
            </a:r>
          </a:p>
          <a:p>
            <a:pPr algn="ctr"/>
            <a:r>
              <a:rPr lang="en-US" sz="1800" b="1" dirty="0">
                <a:latin typeface="+mn-lt"/>
              </a:rPr>
              <a:t>Set</a:t>
            </a:r>
          </a:p>
        </p:txBody>
      </p:sp>
      <p:grpSp>
        <p:nvGrpSpPr>
          <p:cNvPr id="5" name="Group 4"/>
          <p:cNvGrpSpPr/>
          <p:nvPr/>
        </p:nvGrpSpPr>
        <p:grpSpPr>
          <a:xfrm>
            <a:off x="6310376" y="3140202"/>
            <a:ext cx="959810" cy="1681763"/>
            <a:chOff x="6665976" y="1118362"/>
            <a:chExt cx="959810" cy="1681763"/>
          </a:xfrm>
        </p:grpSpPr>
        <p:sp>
          <p:nvSpPr>
            <p:cNvPr id="22" name="Oval 21"/>
            <p:cNvSpPr/>
            <p:nvPr/>
          </p:nvSpPr>
          <p:spPr bwMode="auto">
            <a:xfrm>
              <a:off x="6666601" y="1118362"/>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RS1</a:t>
              </a:r>
            </a:p>
          </p:txBody>
        </p:sp>
        <p:sp>
          <p:nvSpPr>
            <p:cNvPr id="23" name="Oval 22"/>
            <p:cNvSpPr/>
            <p:nvPr/>
          </p:nvSpPr>
          <p:spPr bwMode="auto">
            <a:xfrm>
              <a:off x="6666601" y="1833776"/>
              <a:ext cx="959185" cy="966349"/>
            </a:xfrm>
            <a:prstGeom prst="ellipse">
              <a:avLst/>
            </a:prstGeom>
            <a:solidFill>
              <a:srgbClr val="99FF99"/>
            </a:solid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r>
                <a:rPr lang="en-US" sz="2000" b="1" dirty="0"/>
                <a:t>RS2</a:t>
              </a:r>
            </a:p>
          </p:txBody>
        </p:sp>
        <p:sp>
          <p:nvSpPr>
            <p:cNvPr id="24" name="Oval 23"/>
            <p:cNvSpPr/>
            <p:nvPr/>
          </p:nvSpPr>
          <p:spPr bwMode="auto">
            <a:xfrm>
              <a:off x="6665976" y="1118362"/>
              <a:ext cx="959185" cy="966349"/>
            </a:xfrm>
            <a:prstGeom prst="ellipse">
              <a:avLst/>
            </a:prstGeom>
            <a:noFill/>
            <a:ln w="19050" cap="flat" cmpd="sng" algn="ctr">
              <a:solidFill>
                <a:srgbClr val="000000"/>
              </a:solidFill>
              <a:prstDash val="solid"/>
              <a:round/>
              <a:headEnd type="none" w="med" len="med"/>
              <a:tailEnd type="none" w="med" len="med"/>
            </a:ln>
            <a:effectLst/>
          </p:spPr>
          <p:txBody>
            <a:bodyPr vert="horz" wrap="none" lIns="88900" tIns="88900" rIns="88900" bIns="88900" numCol="1" rtlCol="0" anchor="ctr" anchorCtr="0" compatLnSpc="1">
              <a:prstTxWarp prst="textNoShape">
                <a:avLst/>
              </a:prstTxWarp>
              <a:noAutofit/>
            </a:bodyPr>
            <a:lstStyle/>
            <a:p>
              <a:pPr algn="ctr"/>
              <a:endParaRPr lang="en-US" sz="2000" b="1" dirty="0"/>
            </a:p>
          </p:txBody>
        </p:sp>
      </p:grpSp>
    </p:spTree>
    <p:extLst>
      <p:ext uri="{BB962C8B-B14F-4D97-AF65-F5344CB8AC3E}">
        <p14:creationId xmlns:p14="http://schemas.microsoft.com/office/powerpoint/2010/main" val="19830791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Viewing the Output</a:t>
            </a:r>
          </a:p>
        </p:txBody>
      </p:sp>
      <p:sp>
        <p:nvSpPr>
          <p:cNvPr id="72707" name="Rectangle 9"/>
          <p:cNvSpPr>
            <a:spLocks noGrp="1" noChangeArrowheads="1"/>
          </p:cNvSpPr>
          <p:nvPr>
            <p:ph idx="1"/>
          </p:nvPr>
        </p:nvSpPr>
        <p:spPr/>
        <p:txBody>
          <a:bodyPr/>
          <a:lstStyle/>
          <a:p>
            <a:pPr marL="0" indent="0"/>
            <a:r>
              <a:rPr lang="en-US" dirty="0"/>
              <a:t>PROC SQL Output</a:t>
            </a:r>
          </a:p>
        </p:txBody>
      </p:sp>
      <p:sp>
        <p:nvSpPr>
          <p:cNvPr id="72709"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Courier New" pitchFamily="49" charset="0"/>
            </a:endParaRPr>
          </a:p>
        </p:txBody>
      </p:sp>
      <p:sp>
        <p:nvSpPr>
          <p:cNvPr id="72710"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72711"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none" lIns="88900" tIns="88900" rIns="88900" bIns="8890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endParaRPr lang="en-US" noProof="1">
              <a:latin typeface="SAS Monospace" pitchFamily="49" charset="0"/>
            </a:endParaRPr>
          </a:p>
        </p:txBody>
      </p:sp>
      <p:sp>
        <p:nvSpPr>
          <p:cNvPr id="10" name="TextBox 9"/>
          <p:cNvSpPr txBox="1"/>
          <p:nvPr/>
        </p:nvSpPr>
        <p:spPr>
          <a:xfrm>
            <a:off x="705021" y="1489962"/>
            <a:ext cx="3225242" cy="1656864"/>
          </a:xfrm>
          <a:prstGeom prst="rect">
            <a:avLst/>
          </a:prstGeom>
          <a:solidFill>
            <a:srgbClr val="FFFFFF"/>
          </a:solidFill>
          <a:ln w="38100" cmpd="sng">
            <a:solidFill>
              <a:schemeClr val="tx2"/>
            </a:solidFill>
          </a:ln>
        </p:spPr>
        <p:txBody>
          <a:bodyPr vert="horz" wrap="none" lIns="88900" tIns="88900" rIns="88900" bIns="88900" rtlCol="0">
            <a:spAutoFit/>
          </a:bodyPr>
          <a:lstStyle/>
          <a:p>
            <a:r>
              <a:rPr lang="en-US" sz="1600" b="1" dirty="0">
                <a:latin typeface="SAS Monospace"/>
              </a:rPr>
              <a:t>Who on Bob's Team Has Not</a:t>
            </a:r>
          </a:p>
          <a:p>
            <a:r>
              <a:rPr lang="en-US" sz="1600" b="1" dirty="0">
                <a:latin typeface="SAS Monospace"/>
              </a:rPr>
              <a:t>   Started Any Training?</a:t>
            </a:r>
          </a:p>
          <a:p>
            <a:endParaRPr lang="en-US" sz="1600" b="1" dirty="0">
              <a:latin typeface="SAS Monospace"/>
            </a:endParaRPr>
          </a:p>
          <a:p>
            <a:r>
              <a:rPr lang="en-US" sz="1600" b="1" dirty="0">
                <a:latin typeface="SAS Monospace"/>
              </a:rPr>
              <a:t>            ID  Name</a:t>
            </a:r>
          </a:p>
          <a:p>
            <a:r>
              <a:rPr lang="en-US" sz="1600" b="1" dirty="0">
                <a:latin typeface="SAS Monospace"/>
              </a:rPr>
              <a:t>      ƒƒƒƒƒƒƒƒƒƒƒƒƒƒƒ</a:t>
            </a:r>
          </a:p>
          <a:p>
            <a:r>
              <a:rPr lang="en-US" sz="1600" b="1" dirty="0">
                <a:latin typeface="SAS Monospace"/>
              </a:rPr>
              <a:t>            13  Anne</a:t>
            </a:r>
          </a:p>
        </p:txBody>
      </p:sp>
    </p:spTree>
    <p:extLst>
      <p:ext uri="{BB962C8B-B14F-4D97-AF65-F5344CB8AC3E}">
        <p14:creationId xmlns:p14="http://schemas.microsoft.com/office/powerpoint/2010/main" val="23779781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457200"/>
            <a:ext cx="8305800" cy="685800"/>
          </a:xfrm>
        </p:spPr>
        <p:txBody>
          <a:bodyPr/>
          <a:lstStyle/>
          <a:p>
            <a:r>
              <a:rPr lang="en-US" dirty="0"/>
              <a:t>Set Operators and Keywords: Flow Diagrams</a:t>
            </a:r>
          </a:p>
        </p:txBody>
      </p:sp>
      <p:grpSp>
        <p:nvGrpSpPr>
          <p:cNvPr id="92185" name="Group 92184"/>
          <p:cNvGrpSpPr/>
          <p:nvPr/>
        </p:nvGrpSpPr>
        <p:grpSpPr>
          <a:xfrm>
            <a:off x="3061304" y="960784"/>
            <a:ext cx="2932068" cy="5610999"/>
            <a:chOff x="3061304" y="1066800"/>
            <a:chExt cx="2932068" cy="5610999"/>
          </a:xfrm>
        </p:grpSpPr>
        <p:cxnSp>
          <p:nvCxnSpPr>
            <p:cNvPr id="92205" name="AutoShape 12"/>
            <p:cNvCxnSpPr>
              <a:cxnSpLocks noChangeShapeType="1"/>
              <a:stCxn id="92207" idx="3"/>
              <a:endCxn id="92211" idx="0"/>
            </p:cNvCxnSpPr>
            <p:nvPr/>
          </p:nvCxnSpPr>
          <p:spPr bwMode="auto">
            <a:xfrm>
              <a:off x="4477275" y="2039144"/>
              <a:ext cx="813646" cy="237003"/>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92206" name="Text Box 4"/>
            <p:cNvSpPr txBox="1">
              <a:spLocks noChangeArrowheads="1"/>
            </p:cNvSpPr>
            <p:nvPr/>
          </p:nvSpPr>
          <p:spPr bwMode="auto">
            <a:xfrm>
              <a:off x="3227942" y="1066800"/>
              <a:ext cx="1295370" cy="274637"/>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b="1" dirty="0"/>
                <a:t>INTERSECT</a:t>
              </a:r>
            </a:p>
          </p:txBody>
        </p:sp>
        <p:sp>
          <p:nvSpPr>
            <p:cNvPr id="92207" name="AutoShape 5"/>
            <p:cNvSpPr>
              <a:spLocks noChangeArrowheads="1"/>
            </p:cNvSpPr>
            <p:nvPr/>
          </p:nvSpPr>
          <p:spPr bwMode="auto">
            <a:xfrm>
              <a:off x="3272391" y="1635125"/>
              <a:ext cx="1204884" cy="808038"/>
            </a:xfrm>
            <a:prstGeom prst="flowChartDecision">
              <a:avLst/>
            </a:prstGeom>
            <a:gradFill flip="none" rotWithShape="1">
              <a:gsLst>
                <a:gs pos="0">
                  <a:srgbClr val="9FBFFF"/>
                </a:gs>
                <a:gs pos="100000">
                  <a:srgbClr val="D5E3FF"/>
                </a:gs>
              </a:gsLst>
              <a:lin ang="10800000" scaled="1"/>
              <a:tileRect/>
            </a:gradFill>
            <a:ln w="19050">
              <a:solidFill>
                <a:schemeClr val="tx1"/>
              </a:solidFill>
              <a:miter lim="800000"/>
              <a:headEnd/>
              <a:tailEnd/>
            </a:ln>
          </p:spPr>
          <p:txBody>
            <a:bodyPr wrap="none" lIns="0" tIns="0" rIns="0" bIns="0" anchor="ctr"/>
            <a:lstStyle/>
            <a:p>
              <a:pPr algn="ctr" eaLnBrk="0" hangingPunct="0"/>
              <a:r>
                <a:rPr lang="en-US" sz="1800" dirty="0"/>
                <a:t>CORR</a:t>
              </a:r>
            </a:p>
          </p:txBody>
        </p:sp>
        <p:sp>
          <p:nvSpPr>
            <p:cNvPr id="92208" name="AutoShape 6"/>
            <p:cNvSpPr>
              <a:spLocks noChangeArrowheads="1"/>
            </p:cNvSpPr>
            <p:nvPr/>
          </p:nvSpPr>
          <p:spPr bwMode="auto">
            <a:xfrm>
              <a:off x="3272391" y="3005138"/>
              <a:ext cx="1204884" cy="808037"/>
            </a:xfrm>
            <a:prstGeom prst="flowChartDecision">
              <a:avLst/>
            </a:prstGeom>
            <a:gradFill flip="none" rotWithShape="1">
              <a:gsLst>
                <a:gs pos="0">
                  <a:srgbClr val="9FBFFF"/>
                </a:gs>
                <a:gs pos="100000">
                  <a:srgbClr val="D5E3FF"/>
                </a:gs>
              </a:gsLst>
              <a:lin ang="10800000" scaled="1"/>
              <a:tileRect/>
            </a:gradFill>
            <a:ln w="19050">
              <a:solidFill>
                <a:schemeClr val="tx1"/>
              </a:solidFill>
              <a:miter lim="800000"/>
              <a:headEnd/>
              <a:tailEnd/>
            </a:ln>
          </p:spPr>
          <p:txBody>
            <a:bodyPr wrap="none" lIns="0" tIns="0" rIns="0" bIns="0" anchor="ctr"/>
            <a:lstStyle/>
            <a:p>
              <a:pPr algn="ctr" eaLnBrk="0" hangingPunct="0"/>
              <a:r>
                <a:rPr lang="en-US" sz="1800" dirty="0"/>
                <a:t>ALL</a:t>
              </a:r>
            </a:p>
          </p:txBody>
        </p:sp>
        <p:sp>
          <p:nvSpPr>
            <p:cNvPr id="92209" name="Rectangle 7"/>
            <p:cNvSpPr>
              <a:spLocks noChangeArrowheads="1"/>
            </p:cNvSpPr>
            <p:nvPr/>
          </p:nvSpPr>
          <p:spPr bwMode="auto">
            <a:xfrm>
              <a:off x="3075546" y="4241800"/>
              <a:ext cx="1600162" cy="790575"/>
            </a:xfrm>
            <a:prstGeom prst="rect">
              <a:avLst/>
            </a:prstGeom>
            <a:gradFill flip="none" rotWithShape="1">
              <a:gsLst>
                <a:gs pos="0">
                  <a:srgbClr val="9FBFFF"/>
                </a:gs>
                <a:gs pos="100000">
                  <a:srgbClr val="D5E3FF"/>
                </a:gs>
              </a:gsLst>
              <a:lin ang="10800000" scaled="1"/>
              <a:tileRect/>
            </a:gradFill>
            <a:ln w="19050">
              <a:solidFill>
                <a:schemeClr val="tx1"/>
              </a:solidFill>
              <a:miter lim="800000"/>
              <a:headEnd/>
              <a:tailEnd/>
            </a:ln>
          </p:spPr>
          <p:txBody>
            <a:bodyPr wrap="none" anchor="ctr"/>
            <a:lstStyle/>
            <a:p>
              <a:pPr algn="ctr" eaLnBrk="0" hangingPunct="0"/>
              <a:r>
                <a:rPr lang="en-US" sz="1800" dirty="0"/>
                <a:t>Remove </a:t>
              </a:r>
              <a:br>
                <a:rPr lang="en-US" sz="1800" dirty="0"/>
              </a:br>
              <a:r>
                <a:rPr lang="en-US" sz="1800" dirty="0"/>
                <a:t>duplicate rows.</a:t>
              </a:r>
            </a:p>
          </p:txBody>
        </p:sp>
        <p:sp>
          <p:nvSpPr>
            <p:cNvPr id="92210" name="Rectangle 8"/>
            <p:cNvSpPr>
              <a:spLocks noChangeArrowheads="1"/>
            </p:cNvSpPr>
            <p:nvPr/>
          </p:nvSpPr>
          <p:spPr bwMode="auto">
            <a:xfrm>
              <a:off x="3075546" y="5416550"/>
              <a:ext cx="1600162" cy="790575"/>
            </a:xfrm>
            <a:prstGeom prst="rect">
              <a:avLst/>
            </a:prstGeom>
            <a:gradFill flip="none" rotWithShape="1">
              <a:gsLst>
                <a:gs pos="0">
                  <a:srgbClr val="9FBFFF"/>
                </a:gs>
                <a:gs pos="100000">
                  <a:srgbClr val="D5E3FF"/>
                </a:gs>
              </a:gsLst>
              <a:lin ang="10800000" scaled="1"/>
              <a:tileRect/>
            </a:gradFill>
            <a:ln w="19050">
              <a:solidFill>
                <a:schemeClr val="tx1"/>
              </a:solidFill>
              <a:miter lim="800000"/>
              <a:headEnd/>
              <a:tailEnd/>
            </a:ln>
          </p:spPr>
          <p:txBody>
            <a:bodyPr wrap="none" anchor="ctr"/>
            <a:lstStyle/>
            <a:p>
              <a:pPr algn="ctr" eaLnBrk="0" hangingPunct="0"/>
              <a:r>
                <a:rPr lang="en-US" sz="1800" dirty="0"/>
                <a:t>Save </a:t>
              </a:r>
              <a:br>
                <a:rPr lang="en-US" sz="1800" dirty="0"/>
              </a:br>
              <a:r>
                <a:rPr lang="en-US" sz="1800" dirty="0"/>
                <a:t>matching rows.</a:t>
              </a:r>
            </a:p>
          </p:txBody>
        </p:sp>
        <p:sp>
          <p:nvSpPr>
            <p:cNvPr id="92211" name="Text Box 9"/>
            <p:cNvSpPr txBox="1">
              <a:spLocks noChangeArrowheads="1"/>
            </p:cNvSpPr>
            <p:nvPr/>
          </p:nvSpPr>
          <p:spPr bwMode="auto">
            <a:xfrm>
              <a:off x="4588468" y="2276147"/>
              <a:ext cx="1404904" cy="941388"/>
            </a:xfrm>
            <a:prstGeom prst="rect">
              <a:avLst/>
            </a:prstGeom>
            <a:gradFill flip="none" rotWithShape="1">
              <a:gsLst>
                <a:gs pos="0">
                  <a:srgbClr val="9FBFFF"/>
                </a:gs>
                <a:gs pos="100000">
                  <a:srgbClr val="D5E3FF"/>
                </a:gs>
              </a:gsLst>
              <a:lin ang="10800000" scaled="1"/>
              <a:tileRect/>
            </a:gradFill>
            <a:ln w="19050">
              <a:solidFill>
                <a:schemeClr val="tx1"/>
              </a:solidFill>
              <a:miter lim="800000"/>
              <a:headEnd/>
              <a:tailEnd/>
            </a:ln>
          </p:spPr>
          <p:txBody>
            <a:bodyPr lIns="0" r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Remove non-matching</a:t>
              </a:r>
              <a:br>
                <a:rPr lang="en-US" sz="1800" dirty="0"/>
              </a:br>
              <a:r>
                <a:rPr lang="en-US" sz="1800" dirty="0"/>
                <a:t>columns.</a:t>
              </a:r>
            </a:p>
          </p:txBody>
        </p:sp>
        <p:cxnSp>
          <p:nvCxnSpPr>
            <p:cNvPr id="92212" name="AutoShape 10"/>
            <p:cNvCxnSpPr>
              <a:cxnSpLocks noChangeShapeType="1"/>
              <a:stCxn id="92207" idx="2"/>
              <a:endCxn id="92208" idx="0"/>
            </p:cNvCxnSpPr>
            <p:nvPr/>
          </p:nvCxnSpPr>
          <p:spPr bwMode="auto">
            <a:xfrm rot="5400000">
              <a:off x="3593846" y="2724150"/>
              <a:ext cx="561975" cy="1588"/>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2213" name="Text Box 11"/>
            <p:cNvSpPr txBox="1">
              <a:spLocks noChangeArrowheads="1"/>
            </p:cNvSpPr>
            <p:nvPr/>
          </p:nvSpPr>
          <p:spPr bwMode="auto">
            <a:xfrm>
              <a:off x="3351764" y="2489200"/>
              <a:ext cx="476239"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sp>
          <p:nvSpPr>
            <p:cNvPr id="92214" name="Line 13"/>
            <p:cNvSpPr>
              <a:spLocks noChangeShapeType="1"/>
            </p:cNvSpPr>
            <p:nvPr/>
          </p:nvSpPr>
          <p:spPr bwMode="auto">
            <a:xfrm flipH="1">
              <a:off x="3886449" y="2727325"/>
              <a:ext cx="687372"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215" name="Text Box 14"/>
            <p:cNvSpPr txBox="1">
              <a:spLocks noChangeArrowheads="1"/>
            </p:cNvSpPr>
            <p:nvPr/>
          </p:nvSpPr>
          <p:spPr bwMode="auto">
            <a:xfrm>
              <a:off x="4516962" y="1676400"/>
              <a:ext cx="577836"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cxnSp>
          <p:nvCxnSpPr>
            <p:cNvPr id="92216" name="AutoShape 15"/>
            <p:cNvCxnSpPr>
              <a:cxnSpLocks noChangeShapeType="1"/>
              <a:stCxn id="92208" idx="2"/>
              <a:endCxn id="92209" idx="0"/>
            </p:cNvCxnSpPr>
            <p:nvPr/>
          </p:nvCxnSpPr>
          <p:spPr bwMode="auto">
            <a:xfrm rot="16200000" flipH="1">
              <a:off x="3660918" y="4027090"/>
              <a:ext cx="428625" cy="794"/>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2217" name="Text Box 16"/>
            <p:cNvSpPr txBox="1">
              <a:spLocks noChangeArrowheads="1"/>
            </p:cNvSpPr>
            <p:nvPr/>
          </p:nvSpPr>
          <p:spPr bwMode="auto">
            <a:xfrm>
              <a:off x="3320015" y="3714750"/>
              <a:ext cx="476239"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cxnSp>
          <p:nvCxnSpPr>
            <p:cNvPr id="92218" name="AutoShape 17"/>
            <p:cNvCxnSpPr>
              <a:cxnSpLocks noChangeShapeType="1"/>
              <a:stCxn id="92209" idx="2"/>
              <a:endCxn id="92210" idx="0"/>
            </p:cNvCxnSpPr>
            <p:nvPr/>
          </p:nvCxnSpPr>
          <p:spPr bwMode="auto">
            <a:xfrm rot="5400000">
              <a:off x="3683540" y="5224462"/>
              <a:ext cx="384175" cy="1588"/>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2219" name="Text Box 18"/>
            <p:cNvSpPr txBox="1">
              <a:spLocks noChangeArrowheads="1"/>
            </p:cNvSpPr>
            <p:nvPr/>
          </p:nvSpPr>
          <p:spPr bwMode="auto">
            <a:xfrm>
              <a:off x="3061304" y="6400800"/>
              <a:ext cx="1628653"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Final Result Set</a:t>
              </a:r>
            </a:p>
          </p:txBody>
        </p:sp>
        <p:cxnSp>
          <p:nvCxnSpPr>
            <p:cNvPr id="92220" name="AutoShape 19"/>
            <p:cNvCxnSpPr>
              <a:cxnSpLocks noChangeShapeType="1"/>
              <a:stCxn id="92210" idx="2"/>
              <a:endCxn id="92219" idx="0"/>
            </p:cNvCxnSpPr>
            <p:nvPr/>
          </p:nvCxnSpPr>
          <p:spPr bwMode="auto">
            <a:xfrm>
              <a:off x="3875627" y="6207125"/>
              <a:ext cx="4" cy="1936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92221" name="AutoShape 20"/>
            <p:cNvCxnSpPr>
              <a:cxnSpLocks noChangeShapeType="1"/>
              <a:stCxn id="92208" idx="3"/>
            </p:cNvCxnSpPr>
            <p:nvPr/>
          </p:nvCxnSpPr>
          <p:spPr bwMode="auto">
            <a:xfrm flipH="1">
              <a:off x="3928013" y="3409157"/>
              <a:ext cx="549262" cy="1756568"/>
            </a:xfrm>
            <a:prstGeom prst="bentConnector3">
              <a:avLst>
                <a:gd name="adj1" fmla="val -10972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92222" name="Text Box 22"/>
            <p:cNvSpPr txBox="1">
              <a:spLocks noChangeArrowheads="1"/>
            </p:cNvSpPr>
            <p:nvPr/>
          </p:nvSpPr>
          <p:spPr bwMode="auto">
            <a:xfrm>
              <a:off x="5158297" y="4064000"/>
              <a:ext cx="393691" cy="274638"/>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sp>
          <p:nvSpPr>
            <p:cNvPr id="92223" name="Line 23"/>
            <p:cNvSpPr>
              <a:spLocks noChangeShapeType="1"/>
            </p:cNvSpPr>
            <p:nvPr/>
          </p:nvSpPr>
          <p:spPr bwMode="auto">
            <a:xfrm>
              <a:off x="3875627" y="1357313"/>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92186" name="AutoShape 26"/>
          <p:cNvSpPr>
            <a:spLocks noChangeArrowheads="1"/>
          </p:cNvSpPr>
          <p:nvPr/>
        </p:nvSpPr>
        <p:spPr bwMode="auto">
          <a:xfrm>
            <a:off x="291067" y="1498947"/>
            <a:ext cx="1233487" cy="808037"/>
          </a:xfrm>
          <a:prstGeom prst="flowChartDecision">
            <a:avLst/>
          </a:prstGeom>
          <a:gradFill>
            <a:gsLst>
              <a:gs pos="0">
                <a:srgbClr val="F7C259"/>
              </a:gs>
              <a:gs pos="100000">
                <a:srgbClr val="FFF566"/>
              </a:gs>
            </a:gsLst>
            <a:lin ang="10800000" scaled="1"/>
          </a:gradFill>
          <a:ln w="19050">
            <a:solidFill>
              <a:schemeClr val="tx1"/>
            </a:solidFill>
            <a:miter lim="800000"/>
            <a:headEnd/>
            <a:tailEnd/>
          </a:ln>
        </p:spPr>
        <p:txBody>
          <a:bodyPr wrap="none" lIns="0" tIns="0" rIns="0" bIns="0" anchor="ctr"/>
          <a:lstStyle/>
          <a:p>
            <a:pPr algn="ctr" eaLnBrk="0" hangingPunct="0"/>
            <a:r>
              <a:rPr lang="en-US" sz="1800" dirty="0"/>
              <a:t>CORR</a:t>
            </a:r>
          </a:p>
        </p:txBody>
      </p:sp>
      <p:sp>
        <p:nvSpPr>
          <p:cNvPr id="92187" name="AutoShape 27"/>
          <p:cNvSpPr>
            <a:spLocks noChangeArrowheads="1"/>
          </p:cNvSpPr>
          <p:nvPr/>
        </p:nvSpPr>
        <p:spPr bwMode="auto">
          <a:xfrm>
            <a:off x="287892" y="2899121"/>
            <a:ext cx="1233487" cy="808038"/>
          </a:xfrm>
          <a:prstGeom prst="flowChartDecision">
            <a:avLst/>
          </a:prstGeom>
          <a:gradFill>
            <a:gsLst>
              <a:gs pos="0">
                <a:srgbClr val="F7C259"/>
              </a:gs>
              <a:gs pos="100000">
                <a:srgbClr val="FFF566"/>
              </a:gs>
            </a:gsLst>
            <a:lin ang="10800000" scaled="1"/>
          </a:gradFill>
          <a:ln w="19050">
            <a:solidFill>
              <a:schemeClr val="tx1"/>
            </a:solidFill>
            <a:miter lim="800000"/>
            <a:headEnd/>
            <a:tailEnd/>
          </a:ln>
        </p:spPr>
        <p:txBody>
          <a:bodyPr wrap="none" lIns="0" tIns="0" rIns="0" bIns="0" anchor="ctr"/>
          <a:lstStyle/>
          <a:p>
            <a:pPr algn="ctr" eaLnBrk="0" hangingPunct="0"/>
            <a:r>
              <a:rPr lang="en-US" sz="1800" dirty="0"/>
              <a:t>ALL</a:t>
            </a:r>
          </a:p>
        </p:txBody>
      </p:sp>
      <p:sp>
        <p:nvSpPr>
          <p:cNvPr id="92188" name="Rectangle 28"/>
          <p:cNvSpPr>
            <a:spLocks noChangeArrowheads="1"/>
          </p:cNvSpPr>
          <p:nvPr/>
        </p:nvSpPr>
        <p:spPr bwMode="auto">
          <a:xfrm>
            <a:off x="89454" y="4135784"/>
            <a:ext cx="1636713" cy="790575"/>
          </a:xfrm>
          <a:prstGeom prst="rect">
            <a:avLst/>
          </a:prstGeom>
          <a:gradFill>
            <a:gsLst>
              <a:gs pos="0">
                <a:srgbClr val="F7C259"/>
              </a:gs>
              <a:gs pos="100000">
                <a:srgbClr val="FFF566"/>
              </a:gs>
            </a:gsLst>
            <a:lin ang="10800000" scaled="1"/>
          </a:gradFill>
          <a:ln w="19050">
            <a:solidFill>
              <a:schemeClr val="tx1"/>
            </a:solidFill>
            <a:miter lim="800000"/>
            <a:headEnd/>
            <a:tailEnd/>
          </a:ln>
        </p:spPr>
        <p:txBody>
          <a:bodyPr wrap="none" anchor="ctr"/>
          <a:lstStyle/>
          <a:p>
            <a:pPr algn="ctr" eaLnBrk="0" hangingPunct="0"/>
            <a:r>
              <a:rPr lang="en-US" sz="1800" dirty="0"/>
              <a:t>Remove </a:t>
            </a:r>
            <a:br>
              <a:rPr lang="en-US" sz="1800" dirty="0"/>
            </a:br>
            <a:r>
              <a:rPr lang="en-US" sz="1800" dirty="0"/>
              <a:t>duplicate rows.</a:t>
            </a:r>
          </a:p>
        </p:txBody>
      </p:sp>
      <p:sp>
        <p:nvSpPr>
          <p:cNvPr id="92189" name="Rectangle 29"/>
          <p:cNvSpPr>
            <a:spLocks noChangeArrowheads="1"/>
          </p:cNvSpPr>
          <p:nvPr/>
        </p:nvSpPr>
        <p:spPr bwMode="auto">
          <a:xfrm>
            <a:off x="89454" y="5280372"/>
            <a:ext cx="1636713" cy="790575"/>
          </a:xfrm>
          <a:prstGeom prst="rect">
            <a:avLst/>
          </a:prstGeom>
          <a:gradFill>
            <a:gsLst>
              <a:gs pos="0">
                <a:srgbClr val="F7C259"/>
              </a:gs>
              <a:gs pos="100000">
                <a:srgbClr val="FFF566"/>
              </a:gs>
            </a:gsLst>
            <a:lin ang="10800000" scaled="1"/>
          </a:gradFill>
          <a:ln w="19050">
            <a:solidFill>
              <a:schemeClr val="tx1"/>
            </a:solidFill>
            <a:miter lim="800000"/>
            <a:headEnd/>
            <a:tailEnd/>
          </a:ln>
        </p:spPr>
        <p:txBody>
          <a:bodyPr wrap="none" anchor="ctr"/>
          <a:lstStyle/>
          <a:p>
            <a:pPr algn="ctr" eaLnBrk="0" hangingPunct="0"/>
            <a:r>
              <a:rPr lang="en-US" sz="1800" dirty="0"/>
              <a:t>Remove </a:t>
            </a:r>
            <a:br>
              <a:rPr lang="en-US" sz="1800" dirty="0"/>
            </a:br>
            <a:r>
              <a:rPr lang="en-US" sz="1800" dirty="0"/>
              <a:t>matching rows.</a:t>
            </a:r>
          </a:p>
        </p:txBody>
      </p:sp>
      <p:sp>
        <p:nvSpPr>
          <p:cNvPr id="92190" name="Text Box 25"/>
          <p:cNvSpPr txBox="1">
            <a:spLocks noChangeArrowheads="1"/>
          </p:cNvSpPr>
          <p:nvPr/>
        </p:nvSpPr>
        <p:spPr bwMode="auto">
          <a:xfrm>
            <a:off x="450610" y="960784"/>
            <a:ext cx="914400" cy="274638"/>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b="1" dirty="0"/>
              <a:t>EXCEPT</a:t>
            </a:r>
          </a:p>
        </p:txBody>
      </p:sp>
      <p:sp>
        <p:nvSpPr>
          <p:cNvPr id="92191" name="Text Box 30"/>
          <p:cNvSpPr txBox="1">
            <a:spLocks noChangeArrowheads="1"/>
          </p:cNvSpPr>
          <p:nvPr/>
        </p:nvSpPr>
        <p:spPr bwMode="auto">
          <a:xfrm>
            <a:off x="1645204" y="2177883"/>
            <a:ext cx="1416050" cy="941388"/>
          </a:xfrm>
          <a:prstGeom prst="rect">
            <a:avLst/>
          </a:prstGeom>
          <a:gradFill>
            <a:gsLst>
              <a:gs pos="0">
                <a:srgbClr val="F7C259"/>
              </a:gs>
              <a:gs pos="100000">
                <a:srgbClr val="FFF566"/>
              </a:gs>
              <a:gs pos="0">
                <a:srgbClr val="F7C259"/>
              </a:gs>
            </a:gsLst>
            <a:lin ang="10800000" scaled="1"/>
          </a:gradFill>
          <a:ln w="19050">
            <a:solidFill>
              <a:schemeClr val="tx1"/>
            </a:solidFill>
            <a:miter lim="800000"/>
            <a:headEnd/>
            <a:tailEnd/>
          </a:ln>
        </p:spPr>
        <p:txBody>
          <a:bodyPr lIns="0" r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Remove non-matching</a:t>
            </a:r>
            <a:br>
              <a:rPr lang="en-US" sz="1800" dirty="0"/>
            </a:br>
            <a:r>
              <a:rPr lang="en-US" sz="1800" dirty="0"/>
              <a:t>columns.</a:t>
            </a:r>
          </a:p>
        </p:txBody>
      </p:sp>
      <p:cxnSp>
        <p:nvCxnSpPr>
          <p:cNvPr id="92192" name="AutoShape 31"/>
          <p:cNvCxnSpPr>
            <a:cxnSpLocks noChangeShapeType="1"/>
          </p:cNvCxnSpPr>
          <p:nvPr/>
        </p:nvCxnSpPr>
        <p:spPr bwMode="auto">
          <a:xfrm>
            <a:off x="907810" y="2319684"/>
            <a:ext cx="0" cy="5365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2193" name="Text Box 32"/>
          <p:cNvSpPr txBox="1">
            <a:spLocks noChangeArrowheads="1"/>
          </p:cNvSpPr>
          <p:nvPr/>
        </p:nvSpPr>
        <p:spPr bwMode="auto">
          <a:xfrm>
            <a:off x="373617" y="2353022"/>
            <a:ext cx="476250"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cxnSp>
        <p:nvCxnSpPr>
          <p:cNvPr id="92194" name="AutoShape 33"/>
          <p:cNvCxnSpPr>
            <a:cxnSpLocks noChangeShapeType="1"/>
            <a:stCxn id="92186" idx="3"/>
            <a:endCxn id="92191" idx="0"/>
          </p:cNvCxnSpPr>
          <p:nvPr/>
        </p:nvCxnSpPr>
        <p:spPr bwMode="auto">
          <a:xfrm>
            <a:off x="1524554" y="1902966"/>
            <a:ext cx="828675" cy="274917"/>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92195" name="Line 34"/>
          <p:cNvSpPr>
            <a:spLocks noChangeShapeType="1"/>
          </p:cNvSpPr>
          <p:nvPr/>
        </p:nvSpPr>
        <p:spPr bwMode="auto">
          <a:xfrm flipH="1">
            <a:off x="945117" y="2616905"/>
            <a:ext cx="703262" cy="1588"/>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196" name="Text Box 35"/>
          <p:cNvSpPr txBox="1">
            <a:spLocks noChangeArrowheads="1"/>
          </p:cNvSpPr>
          <p:nvPr/>
        </p:nvSpPr>
        <p:spPr bwMode="auto">
          <a:xfrm>
            <a:off x="1540429" y="1565622"/>
            <a:ext cx="577850"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sp>
        <p:nvSpPr>
          <p:cNvPr id="92197" name="Text Box 36"/>
          <p:cNvSpPr txBox="1">
            <a:spLocks noChangeArrowheads="1"/>
          </p:cNvSpPr>
          <p:nvPr/>
        </p:nvSpPr>
        <p:spPr bwMode="auto">
          <a:xfrm>
            <a:off x="373617" y="3610322"/>
            <a:ext cx="476250"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cxnSp>
        <p:nvCxnSpPr>
          <p:cNvPr id="92198" name="AutoShape 37"/>
          <p:cNvCxnSpPr>
            <a:cxnSpLocks noChangeShapeType="1"/>
          </p:cNvCxnSpPr>
          <p:nvPr/>
        </p:nvCxnSpPr>
        <p:spPr bwMode="auto">
          <a:xfrm>
            <a:off x="907810" y="4908897"/>
            <a:ext cx="0" cy="358775"/>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92199" name="Text Box 38"/>
          <p:cNvSpPr txBox="1">
            <a:spLocks noChangeArrowheads="1"/>
          </p:cNvSpPr>
          <p:nvPr/>
        </p:nvSpPr>
        <p:spPr bwMode="auto">
          <a:xfrm>
            <a:off x="93489" y="6294784"/>
            <a:ext cx="1628652" cy="276999"/>
          </a:xfrm>
          <a:prstGeom prst="rect">
            <a:avLst/>
          </a:prstGeom>
          <a:solidFill>
            <a:srgbClr val="FFFFFF"/>
          </a:solidFill>
          <a:ln w="25400">
            <a:noFill/>
            <a:miter lim="800000"/>
            <a:headEnd/>
            <a:tailEnd/>
          </a:ln>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Final Result Set</a:t>
            </a:r>
          </a:p>
        </p:txBody>
      </p:sp>
      <p:cxnSp>
        <p:nvCxnSpPr>
          <p:cNvPr id="92200" name="AutoShape 39"/>
          <p:cNvCxnSpPr>
            <a:cxnSpLocks noChangeShapeType="1"/>
          </p:cNvCxnSpPr>
          <p:nvPr/>
        </p:nvCxnSpPr>
        <p:spPr bwMode="auto">
          <a:xfrm rot="16200000" flipH="1">
            <a:off x="795892" y="6182684"/>
            <a:ext cx="223837" cy="361"/>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92201" name="AutoShape 40"/>
          <p:cNvCxnSpPr>
            <a:cxnSpLocks noChangeShapeType="1"/>
            <a:stCxn id="92187" idx="3"/>
          </p:cNvCxnSpPr>
          <p:nvPr/>
        </p:nvCxnSpPr>
        <p:spPr bwMode="auto">
          <a:xfrm flipH="1">
            <a:off x="948292" y="3303140"/>
            <a:ext cx="573087" cy="1726407"/>
          </a:xfrm>
          <a:prstGeom prst="bentConnector3">
            <a:avLst>
              <a:gd name="adj1" fmla="val -117250"/>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92202" name="Text Box 42"/>
          <p:cNvSpPr txBox="1">
            <a:spLocks noChangeArrowheads="1"/>
          </p:cNvSpPr>
          <p:nvPr/>
        </p:nvSpPr>
        <p:spPr bwMode="auto">
          <a:xfrm>
            <a:off x="2243692" y="3927822"/>
            <a:ext cx="393700" cy="274638"/>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sp>
        <p:nvSpPr>
          <p:cNvPr id="92203" name="Line 43"/>
          <p:cNvSpPr>
            <a:spLocks noChangeShapeType="1"/>
          </p:cNvSpPr>
          <p:nvPr/>
        </p:nvSpPr>
        <p:spPr bwMode="auto">
          <a:xfrm>
            <a:off x="907810" y="1221134"/>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204" name="Line 44"/>
          <p:cNvSpPr>
            <a:spLocks noChangeShapeType="1"/>
          </p:cNvSpPr>
          <p:nvPr/>
        </p:nvSpPr>
        <p:spPr bwMode="auto">
          <a:xfrm>
            <a:off x="907810" y="3706294"/>
            <a:ext cx="0" cy="40640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cxnSp>
        <p:nvCxnSpPr>
          <p:cNvPr id="104" name="AutoShape 12"/>
          <p:cNvCxnSpPr>
            <a:cxnSpLocks noChangeShapeType="1"/>
          </p:cNvCxnSpPr>
          <p:nvPr/>
        </p:nvCxnSpPr>
        <p:spPr bwMode="auto">
          <a:xfrm>
            <a:off x="7492969" y="1883217"/>
            <a:ext cx="813645" cy="254592"/>
          </a:xfrm>
          <a:prstGeom prst="bentConnector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105" name="Text Box 4"/>
          <p:cNvSpPr txBox="1">
            <a:spLocks noChangeArrowheads="1"/>
          </p:cNvSpPr>
          <p:nvPr/>
        </p:nvSpPr>
        <p:spPr bwMode="auto">
          <a:xfrm>
            <a:off x="6243636" y="956170"/>
            <a:ext cx="743793"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sz="1800" b="1" dirty="0"/>
              <a:t>UNION</a:t>
            </a:r>
          </a:p>
        </p:txBody>
      </p:sp>
      <p:sp>
        <p:nvSpPr>
          <p:cNvPr id="106" name="AutoShape 5"/>
          <p:cNvSpPr>
            <a:spLocks noChangeArrowheads="1"/>
          </p:cNvSpPr>
          <p:nvPr/>
        </p:nvSpPr>
        <p:spPr bwMode="auto">
          <a:xfrm>
            <a:off x="6288085" y="1478315"/>
            <a:ext cx="1204884" cy="808038"/>
          </a:xfrm>
          <a:prstGeom prst="flowChartDecision">
            <a:avLst/>
          </a:prstGeom>
          <a:gradFill>
            <a:gsLst>
              <a:gs pos="0">
                <a:srgbClr val="99FF99"/>
              </a:gs>
              <a:gs pos="100000">
                <a:srgbClr val="CCFFCC"/>
              </a:gs>
            </a:gsLst>
            <a:lin ang="10800000" scaled="0"/>
          </a:gradFill>
          <a:ln w="19050">
            <a:solidFill>
              <a:schemeClr val="tx1"/>
            </a:solidFill>
            <a:miter lim="800000"/>
            <a:headEnd/>
            <a:tailEnd/>
          </a:ln>
        </p:spPr>
        <p:txBody>
          <a:bodyPr wrap="none" lIns="0" tIns="0" rIns="0" bIns="0" anchor="ctr"/>
          <a:lstStyle/>
          <a:p>
            <a:pPr algn="ctr" eaLnBrk="0" hangingPunct="0"/>
            <a:r>
              <a:rPr lang="en-US" sz="1800" dirty="0"/>
              <a:t>CORR</a:t>
            </a:r>
          </a:p>
        </p:txBody>
      </p:sp>
      <p:sp>
        <p:nvSpPr>
          <p:cNvPr id="109" name="Rectangle 8"/>
          <p:cNvSpPr>
            <a:spLocks noChangeArrowheads="1"/>
          </p:cNvSpPr>
          <p:nvPr/>
        </p:nvSpPr>
        <p:spPr bwMode="auto">
          <a:xfrm>
            <a:off x="6091240" y="5305920"/>
            <a:ext cx="1600162" cy="790575"/>
          </a:xfrm>
          <a:prstGeom prst="rect">
            <a:avLst/>
          </a:prstGeom>
          <a:gradFill>
            <a:gsLst>
              <a:gs pos="0">
                <a:srgbClr val="99FF99"/>
              </a:gs>
              <a:gs pos="100000">
                <a:srgbClr val="CCFFCC"/>
              </a:gs>
            </a:gsLst>
            <a:lin ang="10800000" scaled="0"/>
          </a:gradFill>
          <a:ln w="19050">
            <a:solidFill>
              <a:schemeClr val="tx1"/>
            </a:solidFill>
            <a:miter lim="800000"/>
            <a:headEnd/>
            <a:tailEnd/>
          </a:ln>
        </p:spPr>
        <p:txBody>
          <a:bodyPr wrap="none" anchor="ctr"/>
          <a:lstStyle/>
          <a:p>
            <a:pPr algn="ctr" eaLnBrk="0" hangingPunct="0"/>
            <a:r>
              <a:rPr lang="en-US" sz="1800" dirty="0"/>
              <a:t>Remove</a:t>
            </a:r>
            <a:br>
              <a:rPr lang="en-US" sz="1800" dirty="0"/>
            </a:br>
            <a:r>
              <a:rPr lang="en-US" sz="1800" dirty="0"/>
              <a:t>duplicate rows.</a:t>
            </a:r>
          </a:p>
        </p:txBody>
      </p:sp>
      <p:sp>
        <p:nvSpPr>
          <p:cNvPr id="110" name="Text Box 9"/>
          <p:cNvSpPr txBox="1">
            <a:spLocks noChangeArrowheads="1"/>
          </p:cNvSpPr>
          <p:nvPr/>
        </p:nvSpPr>
        <p:spPr bwMode="auto">
          <a:xfrm>
            <a:off x="7604162" y="2119337"/>
            <a:ext cx="1404904" cy="941388"/>
          </a:xfrm>
          <a:prstGeom prst="rect">
            <a:avLst/>
          </a:prstGeom>
          <a:gradFill>
            <a:gsLst>
              <a:gs pos="0">
                <a:srgbClr val="99FF99"/>
              </a:gs>
              <a:gs pos="100000">
                <a:srgbClr val="CCFFCC"/>
              </a:gs>
            </a:gsLst>
            <a:lin ang="10800000" scaled="0"/>
          </a:gradFill>
          <a:ln w="19050">
            <a:solidFill>
              <a:schemeClr val="tx1"/>
            </a:solidFill>
            <a:miter lim="800000"/>
            <a:headEnd/>
            <a:tailEnd/>
          </a:ln>
        </p:spPr>
        <p:txBody>
          <a:bodyPr lIns="0" r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Remove non-matching</a:t>
            </a:r>
            <a:br>
              <a:rPr lang="en-US" sz="1800" dirty="0"/>
            </a:br>
            <a:r>
              <a:rPr lang="en-US" sz="1800" dirty="0"/>
              <a:t>columns.</a:t>
            </a:r>
          </a:p>
        </p:txBody>
      </p:sp>
      <p:cxnSp>
        <p:nvCxnSpPr>
          <p:cNvPr id="111" name="AutoShape 10"/>
          <p:cNvCxnSpPr>
            <a:cxnSpLocks noChangeShapeType="1"/>
          </p:cNvCxnSpPr>
          <p:nvPr/>
        </p:nvCxnSpPr>
        <p:spPr bwMode="auto">
          <a:xfrm flipH="1">
            <a:off x="6889732" y="2295589"/>
            <a:ext cx="795" cy="77437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112" name="Text Box 11"/>
          <p:cNvSpPr txBox="1">
            <a:spLocks noChangeArrowheads="1"/>
          </p:cNvSpPr>
          <p:nvPr/>
        </p:nvSpPr>
        <p:spPr bwMode="auto">
          <a:xfrm>
            <a:off x="6367458" y="2378570"/>
            <a:ext cx="476239"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sp>
        <p:nvSpPr>
          <p:cNvPr id="113" name="Line 13"/>
          <p:cNvSpPr>
            <a:spLocks noChangeShapeType="1"/>
          </p:cNvSpPr>
          <p:nvPr/>
        </p:nvSpPr>
        <p:spPr bwMode="auto">
          <a:xfrm flipH="1">
            <a:off x="6902143" y="2616695"/>
            <a:ext cx="687372"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14" name="Text Box 14"/>
          <p:cNvSpPr txBox="1">
            <a:spLocks noChangeArrowheads="1"/>
          </p:cNvSpPr>
          <p:nvPr/>
        </p:nvSpPr>
        <p:spPr bwMode="auto">
          <a:xfrm>
            <a:off x="7532656" y="1556534"/>
            <a:ext cx="577836"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cxnSp>
        <p:nvCxnSpPr>
          <p:cNvPr id="115" name="AutoShape 15"/>
          <p:cNvCxnSpPr>
            <a:cxnSpLocks noChangeShapeType="1"/>
            <a:stCxn id="131" idx="2"/>
          </p:cNvCxnSpPr>
          <p:nvPr/>
        </p:nvCxnSpPr>
        <p:spPr bwMode="auto">
          <a:xfrm flipH="1">
            <a:off x="6891321" y="3864873"/>
            <a:ext cx="24327" cy="269302"/>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116" name="Text Box 16"/>
          <p:cNvSpPr txBox="1">
            <a:spLocks noChangeArrowheads="1"/>
          </p:cNvSpPr>
          <p:nvPr/>
        </p:nvSpPr>
        <p:spPr bwMode="auto">
          <a:xfrm>
            <a:off x="6197946" y="4807121"/>
            <a:ext cx="476239" cy="366713"/>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No</a:t>
            </a:r>
          </a:p>
        </p:txBody>
      </p:sp>
      <p:cxnSp>
        <p:nvCxnSpPr>
          <p:cNvPr id="117" name="AutoShape 17"/>
          <p:cNvCxnSpPr>
            <a:cxnSpLocks noChangeShapeType="1"/>
            <a:endCxn id="109" idx="0"/>
          </p:cNvCxnSpPr>
          <p:nvPr/>
        </p:nvCxnSpPr>
        <p:spPr bwMode="auto">
          <a:xfrm rot="5400000">
            <a:off x="6699234" y="5113832"/>
            <a:ext cx="384175" cy="1588"/>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118" name="Text Box 18"/>
          <p:cNvSpPr txBox="1">
            <a:spLocks noChangeArrowheads="1"/>
          </p:cNvSpPr>
          <p:nvPr/>
        </p:nvSpPr>
        <p:spPr bwMode="auto">
          <a:xfrm>
            <a:off x="6077001" y="6290170"/>
            <a:ext cx="1628652"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Final Result Set</a:t>
            </a:r>
          </a:p>
        </p:txBody>
      </p:sp>
      <p:cxnSp>
        <p:nvCxnSpPr>
          <p:cNvPr id="119" name="AutoShape 19"/>
          <p:cNvCxnSpPr>
            <a:cxnSpLocks noChangeShapeType="1"/>
            <a:stCxn id="109" idx="2"/>
          </p:cNvCxnSpPr>
          <p:nvPr/>
        </p:nvCxnSpPr>
        <p:spPr bwMode="auto">
          <a:xfrm>
            <a:off x="6891321" y="6096495"/>
            <a:ext cx="4" cy="251037"/>
          </a:xfrm>
          <a:prstGeom prst="straightConnector1">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20" name="AutoShape 20"/>
          <p:cNvCxnSpPr>
            <a:cxnSpLocks noChangeShapeType="1"/>
          </p:cNvCxnSpPr>
          <p:nvPr/>
        </p:nvCxnSpPr>
        <p:spPr bwMode="auto">
          <a:xfrm flipH="1">
            <a:off x="6935683" y="4506336"/>
            <a:ext cx="549262" cy="1774134"/>
          </a:xfrm>
          <a:prstGeom prst="bentConnector3">
            <a:avLst>
              <a:gd name="adj1" fmla="val -109722"/>
            </a:avLst>
          </a:prstGeom>
          <a:noFill/>
          <a:ln w="19050">
            <a:solidFill>
              <a:schemeClr val="tx1"/>
            </a:solidFill>
            <a:miter lim="800000"/>
            <a:headEnd/>
            <a:tailEnd type="triangle" w="med" len="lg"/>
          </a:ln>
          <a:extLst>
            <a:ext uri="{909E8E84-426E-40DD-AFC4-6F175D3DCCD1}">
              <a14:hiddenFill xmlns:a14="http://schemas.microsoft.com/office/drawing/2010/main">
                <a:noFill/>
              </a14:hiddenFill>
            </a:ext>
          </a:extLst>
        </p:spPr>
      </p:cxnSp>
      <p:sp>
        <p:nvSpPr>
          <p:cNvPr id="121" name="Text Box 22"/>
          <p:cNvSpPr txBox="1">
            <a:spLocks noChangeArrowheads="1"/>
          </p:cNvSpPr>
          <p:nvPr/>
        </p:nvSpPr>
        <p:spPr bwMode="auto">
          <a:xfrm>
            <a:off x="8286351" y="5130353"/>
            <a:ext cx="393691" cy="274638"/>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sz="1800" dirty="0"/>
              <a:t>Yes</a:t>
            </a:r>
          </a:p>
        </p:txBody>
      </p:sp>
      <p:sp>
        <p:nvSpPr>
          <p:cNvPr id="122" name="Line 23"/>
          <p:cNvSpPr>
            <a:spLocks noChangeShapeType="1"/>
          </p:cNvSpPr>
          <p:nvPr/>
        </p:nvSpPr>
        <p:spPr bwMode="auto">
          <a:xfrm>
            <a:off x="6891321" y="1209739"/>
            <a:ext cx="0" cy="27305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30" name="AutoShape 6"/>
          <p:cNvSpPr>
            <a:spLocks noChangeArrowheads="1"/>
          </p:cNvSpPr>
          <p:nvPr/>
        </p:nvSpPr>
        <p:spPr bwMode="auto">
          <a:xfrm>
            <a:off x="6289218" y="4122042"/>
            <a:ext cx="1204884" cy="808037"/>
          </a:xfrm>
          <a:prstGeom prst="flowChartDecision">
            <a:avLst/>
          </a:prstGeom>
          <a:gradFill>
            <a:gsLst>
              <a:gs pos="0">
                <a:srgbClr val="99FF99"/>
              </a:gs>
              <a:gs pos="100000">
                <a:srgbClr val="CCFFCC"/>
              </a:gs>
            </a:gsLst>
            <a:lin ang="10800000" scaled="0"/>
          </a:gradFill>
          <a:ln w="19050">
            <a:solidFill>
              <a:schemeClr val="tx1"/>
            </a:solidFill>
            <a:miter lim="800000"/>
            <a:headEnd/>
            <a:tailEnd/>
          </a:ln>
        </p:spPr>
        <p:txBody>
          <a:bodyPr wrap="none" lIns="0" tIns="0" rIns="0" bIns="0" anchor="ctr"/>
          <a:lstStyle/>
          <a:p>
            <a:pPr algn="ctr" eaLnBrk="0" hangingPunct="0"/>
            <a:r>
              <a:rPr lang="en-US" sz="1800" dirty="0"/>
              <a:t>ALL</a:t>
            </a:r>
          </a:p>
        </p:txBody>
      </p:sp>
      <p:sp>
        <p:nvSpPr>
          <p:cNvPr id="131" name="Rectangle 7"/>
          <p:cNvSpPr>
            <a:spLocks noChangeArrowheads="1"/>
          </p:cNvSpPr>
          <p:nvPr/>
        </p:nvSpPr>
        <p:spPr bwMode="auto">
          <a:xfrm>
            <a:off x="6156707" y="3086539"/>
            <a:ext cx="1517881" cy="790575"/>
          </a:xfrm>
          <a:prstGeom prst="rect">
            <a:avLst/>
          </a:prstGeom>
          <a:gradFill>
            <a:gsLst>
              <a:gs pos="0">
                <a:srgbClr val="99FF99"/>
              </a:gs>
              <a:gs pos="100000">
                <a:srgbClr val="CCFFCC"/>
              </a:gs>
            </a:gsLst>
            <a:lin ang="10800000" scaled="0"/>
          </a:gradFill>
          <a:ln w="19050">
            <a:solidFill>
              <a:schemeClr val="tx1"/>
            </a:solidFill>
            <a:miter lim="800000"/>
            <a:headEnd/>
            <a:tailEnd/>
          </a:ln>
        </p:spPr>
        <p:txBody>
          <a:bodyPr wrap="none" anchor="ctr"/>
          <a:lstStyle/>
          <a:p>
            <a:pPr algn="ctr" eaLnBrk="0" hangingPunct="0"/>
            <a:r>
              <a:rPr lang="en-US" sz="1800" dirty="0"/>
              <a:t>Concatenate</a:t>
            </a:r>
            <a:br>
              <a:rPr lang="en-US" sz="1800" dirty="0"/>
            </a:br>
            <a:r>
              <a:rPr lang="en-US" sz="1800" dirty="0"/>
              <a:t>result sets.</a:t>
            </a:r>
          </a:p>
        </p:txBody>
      </p:sp>
    </p:spTree>
    <p:extLst>
      <p:ext uri="{BB962C8B-B14F-4D97-AF65-F5344CB8AC3E}">
        <p14:creationId xmlns:p14="http://schemas.microsoft.com/office/powerpoint/2010/main" val="42748121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C:\Users\kaperk\Desktop\CDS_slides\PNG\Chap_Rev.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34915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How many </a:t>
            </a:r>
            <a:r>
              <a:rPr lang="en-US"/>
              <a:t>rows will </a:t>
            </a:r>
            <a:r>
              <a:rPr lang="en-US" dirty="0"/>
              <a:t>this </a:t>
            </a:r>
            <a:r>
              <a:rPr lang="en-US"/>
              <a:t>query produce?</a:t>
            </a:r>
            <a:endParaRPr lang="en-US" dirty="0"/>
          </a:p>
          <a:p>
            <a:pPr marL="0" indent="0">
              <a:defRPr/>
            </a:pPr>
            <a:endParaRPr lang="en-US" sz="800" b="1" dirty="0"/>
          </a:p>
          <a:p>
            <a:pPr lvl="1">
              <a:buClr>
                <a:schemeClr val="tx1"/>
              </a:buClr>
              <a:buSzTx/>
              <a:buFont typeface="Wingdings" pitchFamily="2" charset="2"/>
              <a:buAutoNum type="alphaLcPeriod"/>
              <a:defRPr/>
            </a:pPr>
            <a:r>
              <a:rPr lang="en-US" dirty="0"/>
              <a:t>1</a:t>
            </a:r>
          </a:p>
          <a:p>
            <a:pPr lvl="1">
              <a:buClr>
                <a:schemeClr val="tx1"/>
              </a:buClr>
              <a:buSzTx/>
              <a:buFont typeface="Wingdings" pitchFamily="2" charset="2"/>
              <a:buAutoNum type="alphaLcPeriod"/>
              <a:defRPr/>
            </a:pPr>
            <a:r>
              <a:rPr lang="en-US" dirty="0"/>
              <a:t>2</a:t>
            </a:r>
          </a:p>
          <a:p>
            <a:pPr lvl="1">
              <a:buClr>
                <a:schemeClr val="tx1"/>
              </a:buClr>
              <a:buSzTx/>
              <a:buFont typeface="Wingdings" pitchFamily="2" charset="2"/>
              <a:buAutoNum type="alphaLcPeriod"/>
              <a:defRPr/>
            </a:pPr>
            <a:r>
              <a:rPr lang="en-US" dirty="0"/>
              <a:t>5</a:t>
            </a:r>
          </a:p>
          <a:p>
            <a:pPr lvl="1">
              <a:buClr>
                <a:schemeClr val="tx1"/>
              </a:buClr>
              <a:buSzTx/>
              <a:buFont typeface="Wingdings" pitchFamily="2" charset="2"/>
              <a:buAutoNum type="alphaLcPeriod"/>
              <a:defRPr/>
            </a:pPr>
            <a:r>
              <a:rPr lang="en-US" dirty="0"/>
              <a:t>6</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a:xfrm>
            <a:off x="4510668" y="1192348"/>
            <a:ext cx="220252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intersect</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3326846176"/>
              </p:ext>
            </p:extLst>
          </p:nvPr>
        </p:nvGraphicFramePr>
        <p:xfrm>
          <a:off x="4508071" y="3868909"/>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951284392"/>
              </p:ext>
            </p:extLst>
          </p:nvPr>
        </p:nvGraphicFramePr>
        <p:xfrm>
          <a:off x="6180515" y="3868909"/>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2"/>
              <a:defRPr/>
            </a:pPr>
            <a:r>
              <a:rPr lang="en-US" dirty="0"/>
              <a:t>By default, do the EXCEPT, INTERSECT, and UNION set operators remove duplicate rows from the query results?</a:t>
            </a:r>
          </a:p>
          <a:p>
            <a:pPr marL="0" indent="0">
              <a:defRPr/>
            </a:pPr>
            <a:endParaRPr lang="en-US" sz="800" b="1" dirty="0"/>
          </a:p>
          <a:p>
            <a:pPr marL="0" indent="0">
              <a:defRPr/>
            </a:pPr>
            <a:r>
              <a:rPr lang="en-US" dirty="0">
                <a:sym typeface="Wingdings"/>
              </a:rPr>
              <a:t></a:t>
            </a:r>
            <a:r>
              <a:rPr lang="en-US" dirty="0"/>
              <a:t> </a:t>
            </a:r>
            <a:r>
              <a:rPr lang="en-US" dirty="0">
                <a:sym typeface="Wingdings" pitchFamily="2" charset="2"/>
              </a:rPr>
              <a:t> </a:t>
            </a:r>
            <a:r>
              <a:rPr lang="en-US" dirty="0"/>
              <a:t>Yes</a:t>
            </a:r>
          </a:p>
          <a:p>
            <a:pPr marL="0" indent="0">
              <a:defRPr/>
            </a:pPr>
            <a:r>
              <a:rPr lang="en-US" dirty="0">
                <a:sym typeface="Wingdings"/>
              </a:rPr>
              <a:t></a:t>
            </a:r>
            <a:r>
              <a:rPr lang="en-US" dirty="0"/>
              <a:t>  No</a:t>
            </a:r>
          </a:p>
          <a:p>
            <a:pPr marL="0" indent="0">
              <a:defRPr/>
            </a:pPr>
            <a:endParaRPr lang="en-US" dirty="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How many </a:t>
            </a:r>
            <a:r>
              <a:rPr lang="en-US"/>
              <a:t>rows will </a:t>
            </a:r>
            <a:r>
              <a:rPr lang="en-US" dirty="0"/>
              <a:t>this </a:t>
            </a:r>
            <a:r>
              <a:rPr lang="en-US"/>
              <a:t>query produce? </a:t>
            </a:r>
            <a:endParaRPr lang="en-US" dirty="0"/>
          </a:p>
          <a:p>
            <a:pPr marL="0" indent="0">
              <a:defRPr/>
            </a:pPr>
            <a:endParaRPr lang="en-US" sz="800" b="1" dirty="0"/>
          </a:p>
          <a:p>
            <a:pPr lvl="1">
              <a:buClr>
                <a:schemeClr val="tx1"/>
              </a:buClr>
              <a:buSzTx/>
              <a:buFont typeface="Wingdings" pitchFamily="2" charset="2"/>
              <a:buAutoNum type="alphaLcPeriod"/>
              <a:defRPr/>
            </a:pPr>
            <a:r>
              <a:rPr lang="en-US" dirty="0"/>
              <a:t>1</a:t>
            </a:r>
          </a:p>
          <a:p>
            <a:pPr lvl="1">
              <a:buClr>
                <a:schemeClr val="tx1"/>
              </a:buClr>
              <a:buSzTx/>
              <a:buFont typeface="Wingdings" pitchFamily="2" charset="2"/>
              <a:buAutoNum type="alphaLcPeriod"/>
              <a:defRPr/>
            </a:pPr>
            <a:r>
              <a:rPr lang="en-US" dirty="0"/>
              <a:t>2</a:t>
            </a:r>
          </a:p>
          <a:p>
            <a:pPr lvl="1">
              <a:buClr>
                <a:schemeClr val="tx1"/>
              </a:buClr>
              <a:buSzTx/>
              <a:buFont typeface="Wingdings" pitchFamily="2" charset="2"/>
              <a:buAutoNum type="alphaLcPeriod"/>
              <a:defRPr/>
            </a:pPr>
            <a:r>
              <a:rPr lang="en-US" dirty="0"/>
              <a:t>5</a:t>
            </a:r>
          </a:p>
          <a:p>
            <a:pPr lvl="1">
              <a:buClr>
                <a:schemeClr val="tx1"/>
              </a:buClr>
              <a:buSzTx/>
              <a:buFont typeface="Wingdings" pitchFamily="2" charset="2"/>
              <a:buAutoNum type="alphaLcPeriod"/>
              <a:defRPr/>
            </a:pPr>
            <a:r>
              <a:rPr lang="en-US" dirty="0"/>
              <a:t>6</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a:xfrm>
            <a:off x="4510668" y="1192348"/>
            <a:ext cx="220252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except</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273058790"/>
              </p:ext>
            </p:extLst>
          </p:nvPr>
        </p:nvGraphicFramePr>
        <p:xfrm>
          <a:off x="4508071" y="3868909"/>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822767252"/>
              </p:ext>
            </p:extLst>
          </p:nvPr>
        </p:nvGraphicFramePr>
        <p:xfrm>
          <a:off x="6180515" y="3868909"/>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4"/>
              <a:defRPr/>
            </a:pPr>
            <a:r>
              <a:rPr lang="en-US" dirty="0"/>
              <a:t>Will adding the CORR and ALL keywords </a:t>
            </a:r>
            <a:br>
              <a:rPr lang="en-US" dirty="0"/>
            </a:br>
            <a:r>
              <a:rPr lang="en-US" dirty="0"/>
              <a:t>to the EXCEPT operator change the number of rows that the query produces?</a:t>
            </a:r>
          </a:p>
          <a:p>
            <a:pPr marL="0" indent="0">
              <a:defRPr/>
            </a:pPr>
            <a:endParaRPr lang="en-US" sz="800" b="1" dirty="0"/>
          </a:p>
          <a:p>
            <a:pPr marL="0" indent="0">
              <a:defRPr/>
            </a:pPr>
            <a:r>
              <a:rPr lang="en-US" dirty="0">
                <a:sym typeface="Wingdings"/>
              </a:rPr>
              <a:t></a:t>
            </a:r>
            <a:r>
              <a:rPr lang="en-US" dirty="0"/>
              <a:t> Yes</a:t>
            </a:r>
          </a:p>
          <a:p>
            <a:pPr marL="0" indent="0">
              <a:defRPr/>
            </a:pPr>
            <a:r>
              <a:rPr lang="en-US" dirty="0">
                <a:sym typeface="Wingdings"/>
              </a:rPr>
              <a:t> </a:t>
            </a:r>
            <a:r>
              <a:rPr lang="en-US" dirty="0"/>
              <a:t>No</a:t>
            </a:r>
          </a:p>
          <a:p>
            <a:pPr marL="0" indent="0">
              <a:defRPr/>
            </a:pPr>
            <a:endParaRPr lang="en-US" b="1" dirty="0"/>
          </a:p>
        </p:txBody>
      </p:sp>
      <p:sp>
        <p:nvSpPr>
          <p:cNvPr id="3" name="TextBox 2"/>
          <p:cNvSpPr txBox="1"/>
          <p:nvPr/>
        </p:nvSpPr>
        <p:spPr>
          <a:xfrm>
            <a:off x="4589167" y="1563029"/>
            <a:ext cx="220252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except</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2915038866"/>
              </p:ext>
            </p:extLst>
          </p:nvPr>
        </p:nvGraphicFramePr>
        <p:xfrm>
          <a:off x="4597721" y="4133317"/>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2287697646"/>
              </p:ext>
            </p:extLst>
          </p:nvPr>
        </p:nvGraphicFramePr>
        <p:xfrm>
          <a:off x="6270165" y="4133317"/>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5"/>
              <a:defRPr/>
            </a:pPr>
            <a:r>
              <a:rPr lang="en-US" dirty="0"/>
              <a:t>How many </a:t>
            </a:r>
            <a:r>
              <a:rPr lang="en-US"/>
              <a:t>rows will </a:t>
            </a:r>
            <a:r>
              <a:rPr lang="en-US" dirty="0"/>
              <a:t>this </a:t>
            </a:r>
            <a:r>
              <a:rPr lang="en-US"/>
              <a:t>query produce?</a:t>
            </a:r>
            <a:endParaRPr lang="en-US" dirty="0"/>
          </a:p>
          <a:p>
            <a:pPr>
              <a:defRPr/>
            </a:pPr>
            <a:r>
              <a:rPr lang="en-US" sz="800" dirty="0"/>
              <a:t> </a:t>
            </a:r>
          </a:p>
          <a:p>
            <a:pPr lvl="1">
              <a:buClr>
                <a:schemeClr val="tx1"/>
              </a:buClr>
              <a:buSzTx/>
              <a:buFont typeface="Wingdings" pitchFamily="2" charset="2"/>
              <a:buAutoNum type="alphaLcPeriod"/>
              <a:defRPr/>
            </a:pPr>
            <a:r>
              <a:rPr lang="en-US" dirty="0"/>
              <a:t>1</a:t>
            </a:r>
          </a:p>
          <a:p>
            <a:pPr lvl="1">
              <a:buClr>
                <a:schemeClr val="tx1"/>
              </a:buClr>
              <a:buSzTx/>
              <a:buFont typeface="Wingdings" pitchFamily="2" charset="2"/>
              <a:buAutoNum type="alphaLcPeriod"/>
              <a:defRPr/>
            </a:pPr>
            <a:r>
              <a:rPr lang="en-US" dirty="0"/>
              <a:t>2</a:t>
            </a:r>
          </a:p>
          <a:p>
            <a:pPr lvl="1">
              <a:buClr>
                <a:schemeClr val="tx1"/>
              </a:buClr>
              <a:buSzTx/>
              <a:buFont typeface="Wingdings" pitchFamily="2" charset="2"/>
              <a:buAutoNum type="alphaLcPeriod"/>
              <a:defRPr/>
            </a:pPr>
            <a:r>
              <a:rPr lang="en-US" dirty="0"/>
              <a:t>5</a:t>
            </a:r>
          </a:p>
          <a:p>
            <a:pPr lvl="1">
              <a:buClr>
                <a:schemeClr val="tx1"/>
              </a:buClr>
              <a:buSzTx/>
              <a:buFont typeface="Wingdings" pitchFamily="2" charset="2"/>
              <a:buAutoNum type="alphaLcPeriod"/>
              <a:defRPr/>
            </a:pPr>
            <a:r>
              <a:rPr lang="en-US" dirty="0"/>
              <a:t>6</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a:xfrm>
            <a:off x="4510668" y="1192348"/>
            <a:ext cx="2386872"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outer union</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1746241083"/>
              </p:ext>
            </p:extLst>
          </p:nvPr>
        </p:nvGraphicFramePr>
        <p:xfrm>
          <a:off x="4508071" y="3868909"/>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2926748718"/>
              </p:ext>
            </p:extLst>
          </p:nvPr>
        </p:nvGraphicFramePr>
        <p:xfrm>
          <a:off x="6180515" y="3868909"/>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6"/>
              <a:defRPr/>
            </a:pPr>
            <a:r>
              <a:rPr lang="en-US" dirty="0"/>
              <a:t>How many </a:t>
            </a:r>
            <a:r>
              <a:rPr lang="en-US"/>
              <a:t>rows will </a:t>
            </a:r>
            <a:r>
              <a:rPr lang="en-US" dirty="0"/>
              <a:t>this </a:t>
            </a:r>
            <a:r>
              <a:rPr lang="en-US"/>
              <a:t>query produce?</a:t>
            </a:r>
            <a:endParaRPr lang="en-US" dirty="0"/>
          </a:p>
          <a:p>
            <a:pPr>
              <a:defRPr/>
            </a:pPr>
            <a:r>
              <a:rPr lang="en-US" sz="800" dirty="0"/>
              <a:t> </a:t>
            </a:r>
          </a:p>
          <a:p>
            <a:pPr lvl="1">
              <a:buClr>
                <a:schemeClr val="tx1"/>
              </a:buClr>
              <a:buSzTx/>
              <a:buFont typeface="Wingdings" pitchFamily="2" charset="2"/>
              <a:buAutoNum type="alphaLcPeriod"/>
              <a:defRPr/>
            </a:pPr>
            <a:r>
              <a:rPr lang="en-US" dirty="0"/>
              <a:t>2</a:t>
            </a:r>
          </a:p>
          <a:p>
            <a:pPr lvl="1">
              <a:buClr>
                <a:schemeClr val="tx1"/>
              </a:buClr>
              <a:buSzTx/>
              <a:buFont typeface="Wingdings" pitchFamily="2" charset="2"/>
              <a:buAutoNum type="alphaLcPeriod"/>
              <a:defRPr/>
            </a:pPr>
            <a:r>
              <a:rPr lang="en-US" dirty="0"/>
              <a:t>3</a:t>
            </a:r>
          </a:p>
          <a:p>
            <a:pPr lvl="1">
              <a:buClr>
                <a:schemeClr val="tx1"/>
              </a:buClr>
              <a:buSzTx/>
              <a:buFont typeface="Wingdings" pitchFamily="2" charset="2"/>
              <a:buAutoNum type="alphaLcPeriod"/>
              <a:defRPr/>
            </a:pPr>
            <a:r>
              <a:rPr lang="en-US" dirty="0"/>
              <a:t>4</a:t>
            </a:r>
          </a:p>
          <a:p>
            <a:pPr lvl="1">
              <a:buClr>
                <a:schemeClr val="tx1"/>
              </a:buClr>
              <a:buSzTx/>
              <a:buFont typeface="Wingdings" pitchFamily="2" charset="2"/>
              <a:buAutoNum type="alphaLcPeriod"/>
              <a:defRPr/>
            </a:pPr>
            <a:r>
              <a:rPr lang="en-US" dirty="0"/>
              <a:t>5</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
        <p:nvSpPr>
          <p:cNvPr id="3" name="TextBox 2"/>
          <p:cNvSpPr txBox="1"/>
          <p:nvPr/>
        </p:nvSpPr>
        <p:spPr>
          <a:xfrm>
            <a:off x="4510668" y="1192348"/>
            <a:ext cx="2202526" cy="2377061"/>
          </a:xfrm>
          <a:prstGeom prst="rect">
            <a:avLst/>
          </a:prstGeom>
          <a:solidFill>
            <a:srgbClr val="FFFFFF"/>
          </a:solidFill>
          <a:ln w="38100" cmpd="sng">
            <a:solidFill>
              <a:schemeClr val="tx2"/>
            </a:solidFill>
          </a:ln>
        </p:spPr>
        <p:txBody>
          <a:bodyPr vert="horz" wrap="none" lIns="88900" tIns="88900" rIns="266700" bIns="88900" rtlCol="0">
            <a:spAutoFit/>
          </a:bodyPr>
          <a:lstStyle/>
          <a:p>
            <a:pPr>
              <a:lnSpc>
                <a:spcPct val="85000"/>
              </a:lnSpc>
            </a:pPr>
            <a:r>
              <a:rPr lang="en-US" b="1" dirty="0">
                <a:latin typeface="Courier New"/>
              </a:rPr>
              <a:t>proc sql;</a:t>
            </a:r>
          </a:p>
          <a:p>
            <a:pPr>
              <a:lnSpc>
                <a:spcPct val="85000"/>
              </a:lnSpc>
            </a:pPr>
            <a:r>
              <a:rPr lang="en-US" b="1" dirty="0">
                <a:latin typeface="Courier New"/>
              </a:rPr>
              <a:t>select *</a:t>
            </a:r>
          </a:p>
          <a:p>
            <a:pPr>
              <a:lnSpc>
                <a:spcPct val="85000"/>
              </a:lnSpc>
            </a:pPr>
            <a:r>
              <a:rPr lang="en-US" b="1" dirty="0">
                <a:latin typeface="Courier New"/>
              </a:rPr>
              <a:t>   from a</a:t>
            </a:r>
          </a:p>
          <a:p>
            <a:pPr>
              <a:lnSpc>
                <a:spcPct val="85000"/>
              </a:lnSpc>
            </a:pPr>
            <a:r>
              <a:rPr lang="en-US" b="1" dirty="0">
                <a:latin typeface="Courier New"/>
              </a:rPr>
              <a:t>union</a:t>
            </a:r>
          </a:p>
          <a:p>
            <a:pPr>
              <a:lnSpc>
                <a:spcPct val="85000"/>
              </a:lnSpc>
            </a:pPr>
            <a:r>
              <a:rPr lang="en-US" b="1" dirty="0">
                <a:latin typeface="Courier New"/>
              </a:rPr>
              <a:t>select *</a:t>
            </a:r>
          </a:p>
          <a:p>
            <a:pPr>
              <a:lnSpc>
                <a:spcPct val="85000"/>
              </a:lnSpc>
            </a:pPr>
            <a:r>
              <a:rPr lang="en-US" b="1" dirty="0">
                <a:latin typeface="Courier New"/>
              </a:rPr>
              <a:t>   from b;</a:t>
            </a:r>
          </a:p>
          <a:p>
            <a:pPr>
              <a:lnSpc>
                <a:spcPct val="85000"/>
              </a:lnSpc>
            </a:pPr>
            <a:r>
              <a:rPr lang="en-US" b="1" dirty="0">
                <a:latin typeface="Courier New"/>
              </a:rPr>
              <a:t>quit;</a:t>
            </a:r>
          </a:p>
        </p:txBody>
      </p:sp>
      <p:graphicFrame>
        <p:nvGraphicFramePr>
          <p:cNvPr id="4" name="Group 63"/>
          <p:cNvGraphicFramePr>
            <a:graphicFrameLocks noGrp="1"/>
          </p:cNvGraphicFramePr>
          <p:nvPr>
            <p:extLst>
              <p:ext uri="{D42A27DB-BD31-4B8C-83A1-F6EECF244321}">
                <p14:modId xmlns:p14="http://schemas.microsoft.com/office/powerpoint/2010/main" val="1299660370"/>
              </p:ext>
            </p:extLst>
          </p:nvPr>
        </p:nvGraphicFramePr>
        <p:xfrm>
          <a:off x="4508071" y="3868909"/>
          <a:ext cx="1254332" cy="2049860"/>
        </p:xfrm>
        <a:graphic>
          <a:graphicData uri="http://schemas.openxmlformats.org/drawingml/2006/table">
            <a:tbl>
              <a:tblPr/>
              <a:tblGrid>
                <a:gridCol w="627166">
                  <a:extLst>
                    <a:ext uri="{9D8B030D-6E8A-4147-A177-3AD203B41FA5}">
                      <a16:colId xmlns:a16="http://schemas.microsoft.com/office/drawing/2014/main" val="20000"/>
                    </a:ext>
                  </a:extLst>
                </a:gridCol>
                <a:gridCol w="627166">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A</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Pig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graphicFrame>
        <p:nvGraphicFramePr>
          <p:cNvPr id="5" name="Group 63"/>
          <p:cNvGraphicFramePr>
            <a:graphicFrameLocks noGrp="1"/>
          </p:cNvGraphicFramePr>
          <p:nvPr>
            <p:extLst>
              <p:ext uri="{D42A27DB-BD31-4B8C-83A1-F6EECF244321}">
                <p14:modId xmlns:p14="http://schemas.microsoft.com/office/powerpoint/2010/main" val="2324846135"/>
              </p:ext>
            </p:extLst>
          </p:nvPr>
        </p:nvGraphicFramePr>
        <p:xfrm>
          <a:off x="6180515" y="3868909"/>
          <a:ext cx="1254333" cy="2049860"/>
        </p:xfrm>
        <a:graphic>
          <a:graphicData uri="http://schemas.openxmlformats.org/drawingml/2006/table">
            <a:tbl>
              <a:tblPr/>
              <a:tblGrid>
                <a:gridCol w="623013">
                  <a:extLst>
                    <a:ext uri="{9D8B030D-6E8A-4147-A177-3AD203B41FA5}">
                      <a16:colId xmlns:a16="http://schemas.microsoft.com/office/drawing/2014/main" val="20000"/>
                    </a:ext>
                  </a:extLst>
                </a:gridCol>
                <a:gridCol w="631320">
                  <a:extLst>
                    <a:ext uri="{9D8B030D-6E8A-4147-A177-3AD203B41FA5}">
                      <a16:colId xmlns:a16="http://schemas.microsoft.com/office/drawing/2014/main" val="20001"/>
                    </a:ext>
                  </a:extLst>
                </a:gridCol>
              </a:tblGrid>
              <a:tr h="411343">
                <a:tc gridSpan="2">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700" b="0" i="0" u="none" strike="noStrike" cap="none" normalizeH="0" baseline="0" dirty="0">
                          <a:ln>
                            <a:noFill/>
                          </a:ln>
                          <a:solidFill>
                            <a:schemeClr val="tx1"/>
                          </a:solidFill>
                          <a:effectLst/>
                          <a:latin typeface="Arial" pitchFamily="34" charset="0"/>
                        </a:rPr>
                        <a:t>Table </a:t>
                      </a:r>
                      <a:r>
                        <a:rPr kumimoji="0" lang="en-US" sz="1700" b="1" i="0" u="none" strike="noStrike" cap="none" normalizeH="0" baseline="0" dirty="0">
                          <a:ln>
                            <a:noFill/>
                          </a:ln>
                          <a:solidFill>
                            <a:schemeClr val="tx1"/>
                          </a:solidFill>
                          <a:effectLst/>
                          <a:latin typeface="Arial" pitchFamily="34" charset="0"/>
                        </a:rPr>
                        <a:t>B</a:t>
                      </a:r>
                    </a:p>
                  </a:txBody>
                  <a:tcPr marL="0" marR="125433" marT="0" marB="0" anchor="ctr" horzOverflow="overflow">
                    <a:lnL>
                      <a:noFill/>
                    </a:lnL>
                    <a:lnR>
                      <a:noFill/>
                    </a:lnR>
                    <a:lnT>
                      <a:noFill/>
                    </a:lnT>
                    <a:lnB w="12700" cap="flat" cmpd="sng" algn="ctr">
                      <a:solidFill>
                        <a:schemeClr val="tx1"/>
                      </a:solidFill>
                      <a:prstDash val="solid"/>
                      <a:round/>
                      <a:headEnd type="none" w="med" len="lg"/>
                      <a:tailEnd type="none" w="med" len="lg"/>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09058">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ID</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652463"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pitchFamily="34" charset="0"/>
                        </a:rPr>
                        <a:t>Pet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411343">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1</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Cat</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2"/>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2</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Cow</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3"/>
                  </a:ext>
                </a:extLst>
              </a:tr>
              <a:tr h="409058">
                <a:tc>
                  <a:txBody>
                    <a:bodyPr/>
                    <a:lstStyle/>
                    <a:p>
                      <a:pPr marL="0" marR="0" lvl="0" indent="0" algn="r"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3</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pitchFamily="34" charset="0"/>
                        </a:rPr>
                        <a:t>Dog</a:t>
                      </a:r>
                    </a:p>
                  </a:txBody>
                  <a:tcPr marL="125433" marR="125433" marT="0" marB="0" anchor="ctr" horzOverflow="overflow">
                    <a:lnL w="12700" cap="flat" cmpd="sng" algn="ctr">
                      <a:solidFill>
                        <a:schemeClr val="tx1"/>
                      </a:solidFill>
                      <a:prstDash val="solid"/>
                      <a:round/>
                      <a:headEnd type="none" w="med" len="lg"/>
                      <a:tailEnd type="none" w="med" len="lg"/>
                    </a:lnL>
                    <a:lnR w="12700"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rgbClr val="FFFDE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STYLEVERSION" val="2010JUL"/>
  <p:tag name="STANDARDSLIDESUPDATE" val="CDS_2012"/>
  <p:tag name="MMPROD_UIDATA" val="&lt;database version=&quot;9.0&quot;&gt;&lt;object type=&quot;1&quot; unique_id=&quot;10001&quot;&gt;&lt;object type=&quot;8&quot; unique_id=&quot;10002&quot;&gt;&lt;/object&gt;&lt;object type=&quot;2&quot; unique_id=&quot;10003&quot;&gt;&lt;object type=&quot;3&quot; unique_id=&quot;11972&quot;&gt;&lt;property id=&quot;20148&quot; value=&quot;5&quot;/&gt;&lt;property id=&quot;20300&quot; value=&quot;Slide 4 - &amp;quot;Business Scenario&amp;quot;&quot;/&gt;&lt;property id=&quot;20307&quot; value=&quot;665&quot;/&gt;&lt;/object&gt;&lt;object type=&quot;3&quot; unique_id=&quot;11973&quot;&gt;&lt;property id=&quot;20148&quot; value=&quot;5&quot;/&gt;&lt;property id=&quot;20300&quot; value=&quot;Slide 5 - &amp;quot;Business Data&amp;quot;&quot;/&gt;&lt;property id=&quot;20307&quot; value=&quot;666&quot;/&gt;&lt;/object&gt;&lt;object type=&quot;3&quot; unique_id=&quot;11974&quot;&gt;&lt;property id=&quot;20148&quot; value=&quot;5&quot;/&gt;&lt;property id=&quot;20300&quot; value=&quot;Slide 6 - &amp;quot;Discussion&amp;quot;&quot;/&gt;&lt;property id=&quot;20307&quot; value=&quot;667&quot;/&gt;&lt;/object&gt;&lt;object type=&quot;3&quot; unique_id=&quot;11975&quot;&gt;&lt;property id=&quot;20148&quot; value=&quot;5&quot;/&gt;&lt;property id=&quot;20300&quot; value=&quot;Slide 7 - &amp;quot;Discussion – Answer &amp;quot;&quot;/&gt;&lt;property id=&quot;20307&quot; value=&quot;668&quot;/&gt;&lt;/object&gt;&lt;object type=&quot;3&quot; unique_id=&quot;11976&quot;&gt;&lt;property id=&quot;20148&quot; value=&quot;5&quot;/&gt;&lt;property id=&quot;20300&quot; value=&quot;Slide 8 - &amp;quot;Using Set Operators&amp;quot;&quot;/&gt;&lt;property id=&quot;20307&quot; value=&quot;669&quot;/&gt;&lt;/object&gt;&lt;object type=&quot;3&quot; unique_id=&quot;11977&quot;&gt;&lt;property id=&quot;20148&quot; value=&quot;5&quot;/&gt;&lt;property id=&quot;20300&quot; value=&quot;Slide 9 - &amp;quot;Question 1: UNION Set Operator&amp;quot;&quot;/&gt;&lt;property id=&quot;20307&quot; value=&quot;670&quot;/&gt;&lt;/object&gt;&lt;object type=&quot;3&quot; unique_id=&quot;11978&quot;&gt;&lt;property id=&quot;20148&quot; value=&quot;5&quot;/&gt;&lt;property id=&quot;20300&quot; value=&quot;Slide 10 - &amp;quot;Question 2: OUTER UNION Set Operator&amp;quot;&quot;/&gt;&lt;property id=&quot;20307&quot; value=&quot;671&quot;/&gt;&lt;/object&gt;&lt;object type=&quot;3&quot; unique_id=&quot;11979&quot;&gt;&lt;property id=&quot;20148&quot; value=&quot;5&quot;/&gt;&lt;property id=&quot;20300&quot; value=&quot;Slide 11 - &amp;quot;Question 3: EXCEPT Set Operator&amp;quot;&quot;/&gt;&lt;property id=&quot;20307&quot; value=&quot;672&quot;/&gt;&lt;/object&gt;&lt;object type=&quot;3&quot; unique_id=&quot;11980&quot;&gt;&lt;property id=&quot;20148&quot; value=&quot;5&quot;/&gt;&lt;property id=&quot;20300&quot; value=&quot;Slide 12 - &amp;quot;Question 4: INTERSECT Set Operator&amp;quot;&quot;/&gt;&lt;property id=&quot;20307&quot; value=&quot;673&quot;/&gt;&lt;/object&gt;&lt;object type=&quot;3&quot; unique_id=&quot;11981&quot;&gt;&lt;property id=&quot;20148&quot; value=&quot;5&quot;/&gt;&lt;property id=&quot;20300&quot; value=&quot;Slide 13 - &amp;quot;Default Behavior of Set Operators&amp;quot;&quot;/&gt;&lt;property id=&quot;20307&quot; value=&quot;674&quot;/&gt;&lt;/object&gt;&lt;object type=&quot;3&quot; unique_id=&quot;11982&quot;&gt;&lt;property id=&quot;20148&quot; value=&quot;5&quot;/&gt;&lt;property id=&quot;20300&quot; value=&quot;Slide 14 - &amp;quot;Using Set Operators &amp;quot;&quot;/&gt;&lt;property id=&quot;20307&quot; value=&quot;675&quot;/&gt;&lt;/object&gt;&lt;object type=&quot;3&quot; unique_id=&quot;11983&quot;&gt;&lt;property id=&quot;20148&quot; value=&quot;5&quot;/&gt;&lt;property id=&quot;20300&quot; value=&quot;Slide 15 - &amp;quot;6.01 Poll&amp;quot;&quot;/&gt;&lt;property id=&quot;20307&quot; value=&quot;643&quot;/&gt;&lt;/object&gt;&lt;object type=&quot;3&quot; unique_id=&quot;11984&quot;&gt;&lt;property id=&quot;20148&quot; value=&quot;5&quot;/&gt;&lt;property id=&quot;20300&quot; value=&quot;Slide 16 - &amp;quot;6.01 Poll – Correct Answer&amp;quot;&quot;/&gt;&lt;property id=&quot;20307&quot; value=&quot;644&quot;/&gt;&lt;/object&gt;&lt;object type=&quot;3&quot; unique_id=&quot;11987&quot;&gt;&lt;property id=&quot;20148&quot; value=&quot;5&quot;/&gt;&lt;property id=&quot;20300&quot; value=&quot;Slide 19 - &amp;quot;Objectives&amp;quot;&quot;/&gt;&lt;property id=&quot;20307&quot; value=&quot;542&quot;/&gt;&lt;/object&gt;&lt;object type=&quot;3&quot; unique_id=&quot;11988&quot;&gt;&lt;property id=&quot;20148&quot; value=&quot;5&quot;/&gt;&lt;property id=&quot;20300&quot; value=&quot;Slide 20 - &amp;quot;Business Scenario: Question 1&amp;quot;&quot;/&gt;&lt;property id=&quot;20307&quot; value=&quot;582&quot;/&gt;&lt;/object&gt;&lt;object type=&quot;3&quot; unique_id=&quot;11989&quot;&gt;&lt;property id=&quot;20148&quot; value=&quot;5&quot;/&gt;&lt;property id=&quot;20300&quot; value=&quot;Slide 21 - &amp;quot;UNION Operator&amp;quot;&quot;/&gt;&lt;property id=&quot;20307&quot; value=&quot;583&quot;/&gt;&lt;/object&gt;&lt;object type=&quot;3&quot; unique_id=&quot;11990&quot;&gt;&lt;property id=&quot;20148&quot; value=&quot;5&quot;/&gt;&lt;property id=&quot;20300&quot; value=&quot;Slide 25 - &amp;quot;Viewing the Output&amp;quot;&quot;/&gt;&lt;property id=&quot;20307&quot; value=&quot;584&quot;/&gt;&lt;/object&gt;&lt;object type=&quot;3&quot; unique_id=&quot;11991&quot;&gt;&lt;property id=&quot;20148&quot; value=&quot;5&quot;/&gt;&lt;property id=&quot;20300&quot; value=&quot;Slide 22 - &amp;quot;Default Behavior of the UNION Operator &amp;quot;&quot;/&gt;&lt;property id=&quot;20307&quot; value=&quot;642&quot;/&gt;&lt;/object&gt;&lt;object type=&quot;3&quot; unique_id=&quot;11993&quot;&gt;&lt;property id=&quot;20148&quot; value=&quot;5&quot;/&gt;&lt;property id=&quot;20300&quot; value=&quot;Slide 26 - &amp;quot;Issues with Default Behavior&amp;quot;&quot;/&gt;&lt;property id=&quot;20307&quot; value=&quot;648&quot;/&gt;&lt;/object&gt;&lt;object type=&quot;3&quot; unique_id=&quot;11994&quot;&gt;&lt;property id=&quot;20148&quot; value=&quot;5&quot;/&gt;&lt;property id=&quot;20300&quot; value=&quot;Slide 28 - &amp;quot;Viewing the Log&amp;quot;&quot;/&gt;&lt;property id=&quot;20307&quot; value=&quot;649&quot;/&gt;&lt;/object&gt;&lt;object type=&quot;3&quot; unique_id=&quot;11996&quot;&gt;&lt;property id=&quot;20148&quot; value=&quot;5&quot;/&gt;&lt;property id=&quot;20300&quot; value=&quot;Slide 29 - &amp;quot;Behavior of UNION Operator with Modifiers &amp;quot;&quot;/&gt;&lt;property id=&quot;20307&quot; value=&quot;645&quot;/&gt;&lt;/object&gt;&lt;object type=&quot;3&quot; unique_id=&quot;11997&quot;&gt;&lt;property id=&quot;20148&quot; value=&quot;5&quot;/&gt;&lt;property id=&quot;20300&quot; value=&quot;Slide 30 - &amp;quot;Issues with Default Behavior: Corrected &amp;quot;&quot;/&gt;&lt;property id=&quot;20307&quot; value=&quot;650&quot;/&gt;&lt;/object&gt;&lt;object type=&quot;3&quot; unique_id=&quot;11998&quot;&gt;&lt;property id=&quot;20148&quot; value=&quot;5&quot;/&gt;&lt;property id=&quot;20300&quot; value=&quot;Slide 31 - &amp;quot;Viewing the Output&amp;quot;&quot;/&gt;&lt;property id=&quot;20307&quot; value=&quot;651&quot;/&gt;&lt;/object&gt;&lt;object type=&quot;3&quot; unique_id=&quot;12002&quot;&gt;&lt;property id=&quot;20148&quot; value=&quot;5&quot;/&gt;&lt;property id=&quot;20300&quot; value=&quot;Slide 35 - &amp;quot;Flow Diagram: UNION Operator&amp;quot;&quot;/&gt;&lt;property id=&quot;20307&quot; value=&quot;545&quot;/&gt;&lt;/object&gt;&lt;object type=&quot;3&quot; unique_id=&quot;12003&quot;&gt;&lt;property id=&quot;20148&quot; value=&quot;5&quot;/&gt;&lt;property id=&quot;20300&quot; value=&quot;Slide 36 - &amp;quot;Business Scenario&amp;quot;&quot;/&gt;&lt;property id=&quot;20307&quot; value=&quot;544&quot;/&gt;&lt;/object&gt;&lt;object type=&quot;3&quot; unique_id=&quot;12004&quot;&gt;&lt;property id=&quot;20148&quot; value=&quot;5&quot;/&gt;&lt;property id=&quot;20300&quot; value=&quot;Slide 37 - &amp;quot;Business Data&amp;quot;&quot;/&gt;&lt;property id=&quot;20307&quot; value=&quot;554&quot;/&gt;&lt;/object&gt;&lt;object type=&quot;3&quot; unique_id=&quot;12005&quot;&gt;&lt;property id=&quot;20148&quot; value=&quot;5&quot;/&gt;&lt;property id=&quot;20300&quot; value=&quot;Slide 38 - &amp;quot;UNION Operator&amp;quot;&quot;/&gt;&lt;property id=&quot;20307&quot; value=&quot;555&quot;/&gt;&lt;/object&gt;&lt;object type=&quot;3&quot; unique_id=&quot;12006&quot;&gt;&lt;property id=&quot;20148&quot; value=&quot;5&quot;/&gt;&lt;property id=&quot;20300&quot; value=&quot;Slide 39 - &amp;quot;Viewing the Output&amp;quot;&quot;/&gt;&lt;property id=&quot;20307&quot; value=&quot;556&quot;/&gt;&lt;/object&gt;&lt;object type=&quot;3&quot; unique_id=&quot;12007&quot;&gt;&lt;property id=&quot;20148&quot; value=&quot;5&quot;/&gt;&lt;property id=&quot;20300&quot; value=&quot;Slide 40 - &amp;quot;6.03 Multiple Choice&amp;quot;&quot;/&gt;&lt;property id=&quot;20307&quot; value=&quot;558&quot;/&gt;&lt;/object&gt;&lt;object type=&quot;3&quot; unique_id=&quot;12008&quot;&gt;&lt;property id=&quot;20148&quot; value=&quot;5&quot;/&gt;&lt;property id=&quot;20300&quot; value=&quot;Slide 41 - &amp;quot;6.03 Multiple Choice – Correct Answer&amp;quot;&quot;/&gt;&lt;property id=&quot;20307&quot; value=&quot;559&quot;/&gt;&lt;/object&gt;&lt;object type=&quot;3&quot; unique_id=&quot;12011&quot;&gt;&lt;property id=&quot;20148&quot; value=&quot;5&quot;/&gt;&lt;property id=&quot;20300&quot; value=&quot;Slide 44 - &amp;quot;Objectives&amp;quot;&quot;/&gt;&lt;property id=&quot;20307&quot; value=&quot;561&quot;/&gt;&lt;/object&gt;&lt;object type=&quot;3&quot; unique_id=&quot;12012&quot;&gt;&lt;property id=&quot;20148&quot; value=&quot;5&quot;/&gt;&lt;property id=&quot;20300&quot; value=&quot;Slide 45 - &amp;quot;Business Scenario: Question 2&amp;quot;&quot;/&gt;&lt;property id=&quot;20307&quot; value=&quot;562&quot;/&gt;&lt;/object&gt;&lt;object type=&quot;3&quot; unique_id=&quot;12013&quot;&gt;&lt;property id=&quot;20148&quot; value=&quot;5&quot;/&gt;&lt;property id=&quot;20300&quot; value=&quot;Slide 46 - &amp;quot;OUTER UNION Operator&amp;quot;&quot;/&gt;&lt;property id=&quot;20307&quot; value=&quot;590&quot;/&gt;&lt;/object&gt;&lt;object type=&quot;3&quot; unique_id=&quot;12014&quot;&gt;&lt;property id=&quot;20148&quot; value=&quot;5&quot;/&gt;&lt;property id=&quot;20300&quot; value=&quot;Slide 48 - &amp;quot;Viewing the Output&amp;quot;&quot;/&gt;&lt;property id=&quot;20307&quot; value=&quot;589&quot;/&gt;&lt;/object&gt;&lt;object type=&quot;3&quot; unique_id=&quot;12015&quot;&gt;&lt;property id=&quot;20148&quot; value=&quot;5&quot;/&gt;&lt;property id=&quot;20300&quot; value=&quot;Slide 47 - &amp;quot;Default Behavior of the OUTER UNION Operator &amp;quot;&quot;/&gt;&lt;property id=&quot;20307&quot; value=&quot;653&quot;/&gt;&lt;/object&gt;&lt;object type=&quot;3&quot; unique_id=&quot;12016&quot;&gt;&lt;property id=&quot;20148&quot; value=&quot;5&quot;/&gt;&lt;property id=&quot;20300&quot; value=&quot;Slide 49 - &amp;quot;Behavior of OUTER UNION with Modifiers&amp;quot;&quot;/&gt;&lt;property id=&quot;20307&quot; value=&quot;654&quot;/&gt;&lt;/object&gt;&lt;object type=&quot;3&quot; unique_id=&quot;12017&quot;&gt;&lt;property id=&quot;20148&quot; value=&quot;5&quot;/&gt;&lt;property id=&quot;20300&quot; value=&quot;Slide 50 - &amp;quot;OUTER UNION Operator&amp;quot;&quot;/&gt;&lt;property id=&quot;20307&quot; value=&quot;655&quot;/&gt;&lt;/object&gt;&lt;object type=&quot;3&quot; unique_id=&quot;12018&quot;&gt;&lt;property id=&quot;20148&quot; value=&quot;5&quot;/&gt;&lt;property id=&quot;20300&quot; value=&quot;Slide 51 - &amp;quot;Viewing the Output&amp;quot;&quot;/&gt;&lt;property id=&quot;20307&quot; value=&quot;656&quot;/&gt;&lt;/object&gt;&lt;object type=&quot;3&quot; unique_id=&quot;12023&quot;&gt;&lt;property id=&quot;20148&quot; value=&quot;5&quot;/&gt;&lt;property id=&quot;20300&quot; value=&quot;Slide 54 - &amp;quot;SQL versus Traditional SAS Programming&amp;quot;&quot;/&gt;&lt;property id=&quot;20307&quot; value=&quot;569&quot;/&gt;&lt;/object&gt;&lt;object type=&quot;3&quot; unique_id=&quot;12024&quot;&gt;&lt;property id=&quot;20148&quot; value=&quot;5&quot;/&gt;&lt;property id=&quot;20300&quot; value=&quot;Slide 52 - &amp;quot;6.04 Multiple Choice Poll&amp;quot;&quot;/&gt;&lt;property id=&quot;20307&quot; value=&quot;570&quot;/&gt;&lt;/object&gt;&lt;object type=&quot;3&quot; unique_id=&quot;12025&quot;&gt;&lt;property id=&quot;20148&quot; value=&quot;5&quot;/&gt;&lt;property id=&quot;20300&quot; value=&quot;Slide 53 - &amp;quot;6.04 Multiple Choice Poll – Correct Answer&amp;quot;&quot;/&gt;&lt;property id=&quot;20307&quot; value=&quot;571&quot;/&gt;&lt;/object&gt;&lt;object type=&quot;3&quot; unique_id=&quot;12028&quot;&gt;&lt;property id=&quot;20148&quot; value=&quot;5&quot;/&gt;&lt;property id=&quot;20300&quot; value=&quot;Slide 58 - &amp;quot;Objectives&amp;quot;&quot;/&gt;&lt;property id=&quot;20307&quot; value=&quot;525&quot;/&gt;&lt;/object&gt;&lt;object type=&quot;3&quot; unique_id=&quot;12029&quot;&gt;&lt;property id=&quot;20148&quot; value=&quot;5&quot;/&gt;&lt;property id=&quot;20300&quot; value=&quot;Slide 59 - &amp;quot;Business Scenario: Question 3&amp;quot;&quot;/&gt;&lt;property id=&quot;20307&quot; value=&quot;596&quot;/&gt;&lt;/object&gt;&lt;object type=&quot;3&quot; unique_id=&quot;12030&quot;&gt;&lt;property id=&quot;20148&quot; value=&quot;5&quot;/&gt;&lt;property id=&quot;20300&quot; value=&quot;Slide 60 - &amp;quot;EXCEPT Operator &amp;quot;&quot;/&gt;&lt;property id=&quot;20307&quot; value=&quot;597&quot;/&gt;&lt;/object&gt;&lt;object type=&quot;3&quot; unique_id=&quot;12031&quot;&gt;&lt;property id=&quot;20148&quot; value=&quot;5&quot;/&gt;&lt;property id=&quot;20300&quot; value=&quot;Slide 65 - &amp;quot;Viewing the Output&amp;quot;&quot;/&gt;&lt;property id=&quot;20307&quot; value=&quot;611&quot;/&gt;&lt;/object&gt;&lt;object type=&quot;3&quot; unique_id=&quot;12032&quot;&gt;&lt;property id=&quot;20148&quot; value=&quot;5&quot;/&gt;&lt;property id=&quot;20300&quot; value=&quot;Slide 61 - &amp;quot;Default Behavior of the EXCEPT Operator &amp;quot;&quot;/&gt;&lt;property id=&quot;20307&quot; value=&quot;657&quot;/&gt;&lt;/object&gt;&lt;object type=&quot;3&quot; unique_id=&quot;12033&quot;&gt;&lt;property id=&quot;20148&quot; value=&quot;5&quot;/&gt;&lt;property id=&quot;20300&quot; value=&quot;Slide 66 - &amp;quot;Behavior of EXCEPT Operator with Modifiers&amp;quot;&quot;/&gt;&lt;property id=&quot;20307&quot; value=&quot;659&quot;/&gt;&lt;/object&gt;&lt;object type=&quot;3&quot; unique_id=&quot;12034&quot;&gt;&lt;property id=&quot;20148&quot; value=&quot;5&quot;/&gt;&lt;property id=&quot;20300&quot; value=&quot;Slide 67 - &amp;quot;Using a Set Operator in an In-Line View&amp;quot;&quot;/&gt;&lt;property id=&quot;20307&quot; value=&quot;605&quot;/&gt;&lt;/object&gt;&lt;object type=&quot;3&quot; unique_id=&quot;12036&quot;&gt;&lt;property id=&quot;20148&quot; value=&quot;5&quot;/&gt;&lt;property id=&quot;20300&quot; value=&quot;Slide 69 - &amp;quot;6.05 Poll&amp;quot;&quot;/&gt;&lt;property id=&quot;20307&quot; value=&quot;663&quot;/&gt;&lt;/object&gt;&lt;object type=&quot;3&quot; unique_id=&quot;12037&quot;&gt;&lt;property id=&quot;20148&quot; value=&quot;5&quot;/&gt;&lt;property id=&quot;20300&quot; value=&quot;Slide 70 - &amp;quot;6.05 Poll – Correct Answer &amp;quot;&quot;/&gt;&lt;property id=&quot;20307&quot; value=&quot;664&quot;/&gt;&lt;/object&gt;&lt;object type=&quot;3&quot; unique_id=&quot;12038&quot;&gt;&lt;property id=&quot;20148&quot; value=&quot;5&quot;/&gt;&lt;property id=&quot;20300&quot; value=&quot;Slide 71 - &amp;quot;Flow Diagram: EXCEPT Operator&amp;quot;&quot;/&gt;&lt;property id=&quot;20307&quot; value=&quot;598&quot;/&gt;&lt;/object&gt;&lt;object type=&quot;3&quot; unique_id=&quot;12039&quot;&gt;&lt;property id=&quot;20148&quot; value=&quot;5&quot;/&gt;&lt;property id=&quot;20300&quot; value=&quot;Slide 72 - &amp;quot;6.06 Poll&amp;quot;&quot;/&gt;&lt;property id=&quot;20307&quot; value=&quot;607&quot;/&gt;&lt;/object&gt;&lt;object type=&quot;3&quot; unique_id=&quot;12040&quot;&gt;&lt;property id=&quot;20148&quot; value=&quot;5&quot;/&gt;&lt;property id=&quot;20300&quot; value=&quot;Slide 73 - &amp;quot;6.06 Poll – Correct Answer&amp;quot;&quot;/&gt;&lt;property id=&quot;20307&quot; value=&quot;608&quot;/&gt;&lt;/object&gt;&lt;object type=&quot;3&quot; unique_id=&quot;12042&quot;&gt;&lt;property id=&quot;20148&quot; value=&quot;5&quot;/&gt;&lt;property id=&quot;20300&quot; value=&quot;Slide 77 - &amp;quot;Business Scenario: Question 4&amp;quot;&quot;/&gt;&lt;property id=&quot;20307&quot; value=&quot;527&quot;/&gt;&lt;/object&gt;&lt;object type=&quot;3&quot; unique_id=&quot;12043&quot;&gt;&lt;property id=&quot;20148&quot; value=&quot;5&quot;/&gt;&lt;property id=&quot;20300&quot; value=&quot;Slide 78 - &amp;quot;INTERSECT Operator&amp;quot;&quot;/&gt;&lt;property id=&quot;20307&quot; value=&quot;622&quot;/&gt;&lt;/object&gt;&lt;object type=&quot;3&quot; unique_id=&quot;12044&quot;&gt;&lt;property id=&quot;20148&quot; value=&quot;5&quot;/&gt;&lt;property id=&quot;20300&quot; value=&quot;Slide 83 - &amp;quot;Viewing the Output&amp;quot;&quot;/&gt;&lt;property id=&quot;20307&quot; value=&quot;540&quot;/&gt;&lt;/object&gt;&lt;object type=&quot;3&quot; unique_id=&quot;12045&quot;&gt;&lt;property id=&quot;20148&quot; value=&quot;5&quot;/&gt;&lt;property id=&quot;20300&quot; value=&quot;Slide 79 - &amp;quot;Default Behavior of the INTERSECT Operator &amp;quot;&quot;/&gt;&lt;property id=&quot;20307&quot; value=&quot;660&quot;/&gt;&lt;/object&gt;&lt;object type=&quot;3&quot; unique_id=&quot;12046&quot;&gt;&lt;property id=&quot;20148&quot; value=&quot;5&quot;/&gt;&lt;property id=&quot;20300&quot; value=&quot;Slide 84 - &amp;quot;Behavior of the INTERSECT Operator with Modifiers&amp;quot;&quot;/&gt;&lt;property id=&quot;20307&quot; value=&quot;661&quot;/&gt;&lt;/object&gt;&lt;object type=&quot;3&quot; unique_id=&quot;12047&quot;&gt;&lt;property id=&quot;20148&quot; value=&quot;5&quot;/&gt;&lt;property id=&quot;20300&quot; value=&quot;Slide 85 - &amp;quot;Flow Diagram: INTERSECT Operator&amp;quot;&quot;/&gt;&lt;property id=&quot;20307&quot; value=&quot;529&quot;/&gt;&lt;/object&gt;&lt;object type=&quot;3&quot; unique_id=&quot;12048&quot;&gt;&lt;property id=&quot;20148&quot; value=&quot;5&quot;/&gt;&lt;property id=&quot;20300&quot; value=&quot;Slide 86 - &amp;quot;Business Scenario&amp;quot;&quot;/&gt;&lt;property id=&quot;20307&quot; value=&quot;623&quot;/&gt;&lt;/object&gt;&lt;object type=&quot;3&quot; unique_id=&quot;12049&quot;&gt;&lt;property id=&quot;20148&quot; value=&quot;5&quot;/&gt;&lt;property id=&quot;20300&quot; value=&quot;Slide 87 - &amp;quot;Combining Set Operators&amp;quot;&quot;/&gt;&lt;property id=&quot;20307&quot; value=&quot;624&quot;/&gt;&lt;/object&gt;&lt;object type=&quot;3&quot; unique_id=&quot;12050&quot;&gt;&lt;property id=&quot;20148&quot; value=&quot;5&quot;/&gt;&lt;property id=&quot;20300&quot; value=&quot;Slide 88 - &amp;quot;Viewing the UNION Result Set&amp;quot;&quot;/&gt;&lt;property id=&quot;20307&quot; value=&quot;625&quot;/&gt;&lt;/object&gt;&lt;object type=&quot;3&quot; unique_id=&quot;12051&quot;&gt;&lt;property id=&quot;20148&quot; value=&quot;5&quot;/&gt;&lt;property id=&quot;20300&quot; value=&quot;Slide 92 - &amp;quot;Set Operators and Keywords: Flow Diagrams&amp;quot;&quot;/&gt;&lt;property id=&quot;20307&quot; value=&quot;557&quot;/&gt;&lt;/object&gt;&lt;object type=&quot;3&quot; unique_id=&quot;12144&quot;&gt;&lt;property id=&quot;20148&quot; value=&quot;5&quot;/&gt;&lt;property id=&quot;20300&quot; value=&quot;Slide 3 - &amp;quot;Objectives&amp;quot;&quot;/&gt;&lt;property id=&quot;20307&quot; value=&quot;677&quot;/&gt;&lt;/object&gt;&lt;object type=&quot;3&quot; unique_id=&quot;12147&quot;&gt;&lt;property id=&quot;20148&quot; value=&quot;5&quot;/&gt;&lt;property id=&quot;20300&quot; value=&quot;Slide 23 - &amp;quot;Viewing the Intermediate Result Sets&amp;quot;&quot;/&gt;&lt;property id=&quot;20307&quot; value=&quot;678&quot;/&gt;&lt;/object&gt;&lt;object type=&quot;3&quot; unique_id=&quot;12150&quot;&gt;&lt;property id=&quot;20148&quot; value=&quot;5&quot;/&gt;&lt;property id=&quot;20300&quot; value=&quot;Slide 27 - &amp;quot;Viewing the Intermediate Result Sets&amp;quot;&quot;/&gt;&lt;property id=&quot;20307&quot; value=&quot;681&quot;/&gt;&lt;/object&gt;&lt;object type=&quot;3&quot; unique_id=&quot;12155&quot;&gt;&lt;property id=&quot;20148&quot; value=&quot;5&quot;/&gt;&lt;property id=&quot;20300&quot; value=&quot;Slide 62 - &amp;quot;Viewing the Intermediate Result Sets&amp;quot;&quot;/&gt;&lt;property id=&quot;20307&quot; value=&quot;696&quot;/&gt;&lt;/object&gt;&lt;object type=&quot;3&quot; unique_id=&quot;12156&quot;&gt;&lt;property id=&quot;20148&quot; value=&quot;5&quot;/&gt;&lt;property id=&quot;20300&quot; value=&quot;Slide 63 - &amp;quot;Removing Duplicate Rows&amp;quot;&quot;/&gt;&lt;property id=&quot;20307&quot; value=&quot;697&quot;/&gt;&lt;/object&gt;&lt;object type=&quot;3&quot; unique_id=&quot;12157&quot;&gt;&lt;property id=&quot;20148&quot; value=&quot;5&quot;/&gt;&lt;property id=&quot;20300&quot; value=&quot;Slide 64 - &amp;quot;Removing Matching Rows&amp;quot;&quot;/&gt;&lt;property id=&quot;20307&quot; value=&quot;698&quot;/&gt;&lt;/object&gt;&lt;object type=&quot;3&quot; unique_id=&quot;12158&quot;&gt;&lt;property id=&quot;20148&quot; value=&quot;5&quot;/&gt;&lt;property id=&quot;20300&quot; value=&quot;Slide 68 - &amp;quot;Setup for the Poll&amp;quot;&quot;/&gt;&lt;property id=&quot;20307&quot; value=&quot;727&quot;/&gt;&lt;/object&gt;&lt;object type=&quot;3&quot; unique_id=&quot;12161&quot;&gt;&lt;property id=&quot;20148&quot; value=&quot;5&quot;/&gt;&lt;property id=&quot;20300&quot; value=&quot;Slide 76 - &amp;quot;Objectives&amp;quot;&quot;/&gt;&lt;property id=&quot;20307&quot; value=&quot;695&quot;/&gt;&lt;/object&gt;&lt;object type=&quot;3&quot; unique_id=&quot;12162&quot;&gt;&lt;property id=&quot;20148&quot; value=&quot;5&quot;/&gt;&lt;property id=&quot;20300&quot; value=&quot;Slide 80 - &amp;quot;Viewing the Intermediate Result Sets&amp;quot;&quot;/&gt;&lt;property id=&quot;20307&quot; value=&quot;699&quot;/&gt;&lt;/object&gt;&lt;object type=&quot;3&quot; unique_id=&quot;12163&quot;&gt;&lt;property id=&quot;20148&quot; value=&quot;5&quot;/&gt;&lt;property id=&quot;20300&quot; value=&quot;Slide 81 - &amp;quot;Removing Duplicate Rows&amp;quot;&quot;/&gt;&lt;property id=&quot;20307&quot; value=&quot;700&quot;/&gt;&lt;/object&gt;&lt;object type=&quot;3&quot; unique_id=&quot;12164&quot;&gt;&lt;property id=&quot;20148&quot; value=&quot;5&quot;/&gt;&lt;property id=&quot;20300&quot; value=&quot;Slide 82 - &amp;quot;Removing Non-Matching Rows&amp;quot;&quot;/&gt;&lt;property id=&quot;20307&quot; value=&quot;701&quot;/&gt;&lt;/object&gt;&lt;object type=&quot;3&quot; unique_id=&quot;12165&quot;&gt;&lt;property id=&quot;20148&quot; value=&quot;5&quot;/&gt;&lt;property id=&quot;20300&quot; value=&quot;Slide 89 - &amp;quot;Removing the Duplicates&amp;quot;&quot;/&gt;&lt;property id=&quot;20307&quot; value=&quot;702&quot;/&gt;&lt;/object&gt;&lt;object type=&quot;3&quot; unique_id=&quot;12166&quot;&gt;&lt;property id=&quot;20148&quot; value=&quot;5&quot;/&gt;&lt;property id=&quot;20300&quot; value=&quot;Slide 90 - &amp;quot;Removing the Matching Rows&amp;quot;&quot;/&gt;&lt;property id=&quot;20307&quot; value=&quot;705&quot;/&gt;&lt;/object&gt;&lt;object type=&quot;3&quot; unique_id=&quot;12167&quot;&gt;&lt;property id=&quot;20148&quot; value=&quot;5&quot;/&gt;&lt;property id=&quot;20300&quot; value=&quot;Slide 91 - &amp;quot;Viewing the Output&amp;quot;&quot;/&gt;&lt;property id=&quot;20307&quot; value=&quot;704&quot;/&gt;&lt;/object&gt;&lt;object type=&quot;3&quot; unique_id=&quot;12170&quot;&gt;&lt;property id=&quot;20148&quot; value=&quot;5&quot;/&gt;&lt;property id=&quot;20300&quot; value=&quot;Slide 96&quot;/&gt;&lt;property id=&quot;20307&quot; value=&quot;707&quot;/&gt;&lt;/object&gt;&lt;object type=&quot;3&quot; unique_id=&quot;12171&quot;&gt;&lt;property id=&quot;20148&quot; value=&quot;5&quot;/&gt;&lt;property id=&quot;20300&quot; value=&quot;Slide 97&quot;/&gt;&lt;property id=&quot;20307&quot; value=&quot;708&quot;/&gt;&lt;/object&gt;&lt;object type=&quot;3&quot; unique_id=&quot;12172&quot;&gt;&lt;property id=&quot;20148&quot; value=&quot;5&quot;/&gt;&lt;property id=&quot;20300&quot; value=&quot;Slide 98&quot;/&gt;&lt;property id=&quot;20307&quot; value=&quot;710&quot;/&gt;&lt;/object&gt;&lt;object type=&quot;3&quot; unique_id=&quot;12173&quot;&gt;&lt;property id=&quot;20148&quot; value=&quot;5&quot;/&gt;&lt;property id=&quot;20300&quot; value=&quot;Slide 100&quot;/&gt;&lt;property id=&quot;20307&quot; value=&quot;711&quot;/&gt;&lt;/object&gt;&lt;object type=&quot;3&quot; unique_id=&quot;12174&quot;&gt;&lt;property id=&quot;20148&quot; value=&quot;5&quot;/&gt;&lt;property id=&quot;20300&quot; value=&quot;Slide 101&quot;/&gt;&lt;property id=&quot;20307&quot; value=&quot;712&quot;/&gt;&lt;/object&gt;&lt;object type=&quot;3&quot; unique_id=&quot;12175&quot;&gt;&lt;property id=&quot;20148&quot; value=&quot;5&quot;/&gt;&lt;property id=&quot;20300&quot; value=&quot;Slide 102&quot;/&gt;&lt;property id=&quot;20307&quot; value=&quot;713&quot;/&gt;&lt;/object&gt;&lt;object type=&quot;3&quot; unique_id=&quot;12176&quot;&gt;&lt;property id=&quot;20148&quot; value=&quot;5&quot;/&gt;&lt;property id=&quot;20300&quot; value=&quot;Slide 103&quot;/&gt;&lt;property id=&quot;20307&quot; value=&quot;714&quot;/&gt;&lt;/object&gt;&lt;object type=&quot;3&quot; unique_id=&quot;12177&quot;&gt;&lt;property id=&quot;20148&quot; value=&quot;5&quot;/&gt;&lt;property id=&quot;20300&quot; value=&quot;Slide 104&quot;/&gt;&lt;property id=&quot;20307&quot; value=&quot;715&quot;/&gt;&lt;/object&gt;&lt;object type=&quot;3&quot; unique_id=&quot;12178&quot;&gt;&lt;property id=&quot;20148&quot; value=&quot;5&quot;/&gt;&lt;property id=&quot;20300&quot; value=&quot;Slide 105&quot;/&gt;&lt;property id=&quot;20307&quot; value=&quot;716&quot;/&gt;&lt;/object&gt;&lt;object type=&quot;3&quot; unique_id=&quot;12179&quot;&gt;&lt;property id=&quot;20148&quot; value=&quot;5&quot;/&gt;&lt;property id=&quot;20300&quot; value=&quot;Slide 106&quot;/&gt;&lt;property id=&quot;20307&quot; value=&quot;717&quot;/&gt;&lt;/object&gt;&lt;object type=&quot;3&quot; unique_id=&quot;12180&quot;&gt;&lt;property id=&quot;20148&quot; value=&quot;5&quot;/&gt;&lt;property id=&quot;20300&quot; value=&quot;Slide 107&quot;/&gt;&lt;property id=&quot;20307&quot; value=&quot;718&quot;/&gt;&lt;/object&gt;&lt;object type=&quot;3&quot; unique_id=&quot;12181&quot;&gt;&lt;property id=&quot;20148&quot; value=&quot;5&quot;/&gt;&lt;property id=&quot;20300&quot; value=&quot;Slide 108&quot;/&gt;&lt;property id=&quot;20307&quot; value=&quot;719&quot;/&gt;&lt;/object&gt;&lt;object type=&quot;3&quot; unique_id=&quot;12182&quot;&gt;&lt;property id=&quot;20148&quot; value=&quot;5&quot;/&gt;&lt;property id=&quot;20300&quot; value=&quot;Slide 109&quot;/&gt;&lt;property id=&quot;20307&quot; value=&quot;720&quot;/&gt;&lt;/object&gt;&lt;object type=&quot;3&quot; unique_id=&quot;12183&quot;&gt;&lt;property id=&quot;20148&quot; value=&quot;5&quot;/&gt;&lt;property id=&quot;20300&quot; value=&quot;Slide 110&quot;/&gt;&lt;property id=&quot;20307&quot; value=&quot;721&quot;/&gt;&lt;/object&gt;&lt;object type=&quot;3&quot; unique_id=&quot;12184&quot;&gt;&lt;property id=&quot;20148&quot; value=&quot;5&quot;/&gt;&lt;property id=&quot;20300&quot; value=&quot;Slide 111&quot;/&gt;&lt;property id=&quot;20307&quot; value=&quot;722&quot;/&gt;&lt;/object&gt;&lt;object type=&quot;3&quot; unique_id=&quot;12185&quot;&gt;&lt;property id=&quot;20148&quot; value=&quot;5&quot;/&gt;&lt;property id=&quot;20300&quot; value=&quot;Slide 112&quot;/&gt;&lt;property id=&quot;20307&quot; value=&quot;723&quot;/&gt;&lt;/object&gt;&lt;object type=&quot;3&quot; unique_id=&quot;12186&quot;&gt;&lt;property id=&quot;20148&quot; value=&quot;5&quot;/&gt;&lt;property id=&quot;20300&quot; value=&quot;Slide 113&quot;/&gt;&lt;property id=&quot;20307&quot; value=&quot;724&quot;/&gt;&lt;/object&gt;&lt;object type=&quot;3&quot; unique_id=&quot;12187&quot;&gt;&lt;property id=&quot;20148&quot; value=&quot;5&quot;/&gt;&lt;property id=&quot;20300&quot; value=&quot;Slide 114&quot;/&gt;&lt;property id=&quot;20307&quot; value=&quot;725&quot;/&gt;&lt;/object&gt;&lt;object type=&quot;3&quot; unique_id=&quot;12188&quot;&gt;&lt;property id=&quot;20148&quot; value=&quot;5&quot;/&gt;&lt;property id=&quot;20300&quot; value=&quot;Slide 115&quot;/&gt;&lt;property id=&quot;20307&quot; value=&quot;726&quot;/&gt;&lt;/object&gt;&lt;object type=&quot;3&quot; unique_id=&quot;12189&quot;&gt;&lt;property id=&quot;20148&quot; value=&quot;5&quot;/&gt;&lt;property id=&quot;20300&quot; value=&quot;Slide 1 - &amp;quot;Chapter 6: Set Operators&amp;quot;&quot;/&gt;&lt;property id=&quot;20307&quot; value=&quot;737&quot;/&gt;&lt;/object&gt;&lt;object type=&quot;3&quot; unique_id=&quot;12190&quot;&gt;&lt;property id=&quot;20148&quot; value=&quot;5&quot;/&gt;&lt;property id=&quot;20300&quot; value=&quot;Slide 2 - &amp;quot;Chapter 6: Set Operators&amp;quot;&quot;/&gt;&lt;property id=&quot;20307&quot; value=&quot;742&quot;/&gt;&lt;/object&gt;&lt;object type=&quot;3&quot; unique_id=&quot;12191&quot;&gt;&lt;property id=&quot;20148&quot; value=&quot;5&quot;/&gt;&lt;property id=&quot;20300&quot; value=&quot;Slide 17&quot;/&gt;&lt;property id=&quot;20307&quot; value=&quot;743&quot;/&gt;&lt;/object&gt;&lt;object type=&quot;3&quot; unique_id=&quot;12192&quot;&gt;&lt;property id=&quot;20148&quot; value=&quot;5&quot;/&gt;&lt;property id=&quot;20300&quot; value=&quot;Slide 18 - &amp;quot;Chapter 6: Set Operators&amp;quot;&quot;/&gt;&lt;property id=&quot;20307&quot; value=&quot;741&quot;/&gt;&lt;/object&gt;&lt;object type=&quot;3&quot; unique_id=&quot;12193&quot;&gt;&lt;property id=&quot;20148&quot; value=&quot;5&quot;/&gt;&lt;property id=&quot;20300&quot; value=&quot;Slide 24 - &amp;quot;Removing Duplicates&amp;quot;&quot;/&gt;&lt;property id=&quot;20307&quot; value=&quot;728&quot;/&gt;&lt;/object&gt;&lt;object type=&quot;3&quot; unique_id=&quot;12194&quot;&gt;&lt;property id=&quot;20148&quot; value=&quot;5&quot;/&gt;&lt;property id=&quot;20300&quot; value=&quot;Slide 42&quot;/&gt;&lt;property id=&quot;20307&quot; value=&quot;744&quot;/&gt;&lt;/object&gt;&lt;object type=&quot;3&quot; unique_id=&quot;12195&quot;&gt;&lt;property id=&quot;20148&quot; value=&quot;5&quot;/&gt;&lt;property id=&quot;20300&quot; value=&quot;Slide 43 - &amp;quot;Chapter 6: Set Operators&amp;quot;&quot;/&gt;&lt;property id=&quot;20307&quot; value=&quot;740&quot;/&gt;&lt;/object&gt;&lt;object type=&quot;3&quot; unique_id=&quot;12196&quot;&gt;&lt;property id=&quot;20148&quot; value=&quot;5&quot;/&gt;&lt;property id=&quot;20300&quot; value=&quot;Slide 55&quot;/&gt;&lt;property id=&quot;20307&quot; value=&quot;745&quot;/&gt;&lt;/object&gt;&lt;object type=&quot;3&quot; unique_id=&quot;12197&quot;&gt;&lt;property id=&quot;20148&quot; value=&quot;5&quot;/&gt;&lt;property id=&quot;20300&quot; value=&quot;Slide 56 - &amp;quot;Exercise&amp;quot;&quot;/&gt;&lt;property id=&quot;20307&quot; value=&quot;785&quot;/&gt;&lt;/object&gt;&lt;object type=&quot;3&quot; unique_id=&quot;12198&quot;&gt;&lt;property id=&quot;20148&quot; value=&quot;5&quot;/&gt;&lt;property id=&quot;20300&quot; value=&quot;Slide 57 - &amp;quot;Chapter 6: Set Operators&amp;quot;&quot;/&gt;&lt;property id=&quot;20307&quot; value=&quot;739&quot;/&gt;&lt;/object&gt;&lt;object type=&quot;3&quot; unique_id=&quot;12199&quot;&gt;&lt;property id=&quot;20148&quot; value=&quot;5&quot;/&gt;&lt;property id=&quot;20300&quot; value=&quot;Slide 74&quot;/&gt;&lt;property id=&quot;20307&quot; value=&quot;731&quot;/&gt;&lt;/object&gt;&lt;object type=&quot;3&quot; unique_id=&quot;12200&quot;&gt;&lt;property id=&quot;20148&quot; value=&quot;5&quot;/&gt;&lt;property id=&quot;20300&quot; value=&quot;Slide 75 - &amp;quot;Chapter 6: Set Operators&amp;quot;&quot;/&gt;&lt;property id=&quot;20307&quot; value=&quot;738&quot;/&gt;&lt;/object&gt;&lt;object type=&quot;3&quot; unique_id=&quot;12201&quot;&gt;&lt;property id=&quot;20148&quot; value=&quot;5&quot;/&gt;&lt;property id=&quot;20300&quot; value=&quot;Slide 93&quot;/&gt;&lt;property id=&quot;20307&quot; value=&quot;732&quot;/&gt;&lt;/object&gt;&lt;object type=&quot;3&quot; unique_id=&quot;12202&quot;&gt;&lt;property id=&quot;20148&quot; value=&quot;5&quot;/&gt;&lt;property id=&quot;20300&quot; value=&quot;Slide 94 - &amp;quot;Exercise&amp;quot;&quot;/&gt;&lt;property id=&quot;20307&quot; value=&quot;733&quot;/&gt;&lt;/object&gt;&lt;object type=&quot;3&quot; unique_id=&quot;12203&quot;&gt;&lt;property id=&quot;20148&quot; value=&quot;5&quot;/&gt;&lt;property id=&quot;20300&quot; value=&quot;Slide 95&quot;/&gt;&lt;property id=&quot;20307&quot; value=&quot;734&quot;/&gt;&lt;/object&gt;&lt;object type=&quot;3&quot; unique_id=&quot;12204&quot;&gt;&lt;property id=&quot;20148&quot; value=&quot;5&quot;/&gt;&lt;property id=&quot;20300&quot; value=&quot;Slide 99&quot;/&gt;&lt;property id=&quot;20307&quot; value=&quot;786&quot;/&gt;&lt;/object&gt;&lt;object type=&quot;3&quot; unique_id=&quot;12323&quot;&gt;&lt;property id=&quot;20148&quot; value=&quot;5&quot;/&gt;&lt;property id=&quot;20300&quot; value=&quot;Slide 32 - &amp;quot;Setup for the Poll&amp;quot;&quot;/&gt;&lt;property id=&quot;20307&quot; value=&quot;788&quot;/&gt;&lt;/object&gt;&lt;object type=&quot;3&quot; unique_id=&quot;12324&quot;&gt;&lt;property id=&quot;20148&quot; value=&quot;5&quot;/&gt;&lt;property id=&quot;20300&quot; value=&quot;Slide 33 - &amp;quot;6.02 Short Answer Poll&amp;quot;&quot;/&gt;&lt;property id=&quot;20307&quot; value=&quot;789&quot;/&gt;&lt;/object&gt;&lt;object type=&quot;3&quot; unique_id=&quot;12325&quot;&gt;&lt;property id=&quot;20148&quot; value=&quot;5&quot;/&gt;&lt;property id=&quot;20300&quot; value=&quot;Slide 34 - &amp;quot;6.02 Short Answer Poll – Correct Answer&amp;quot;&quot;/&gt;&lt;property id=&quot;20307&quot; value=&quot;790&quot;/&gt;&lt;/object&gt;&lt;/object&gt;&lt;/object&gt;&lt;/database&gt;"/>
  <p:tag name="CHAPTERNUMBER" val="6"/>
  <p:tag name="SECTIONLABEL" val="Section"/>
  <p:tag name="APPENDIXLABEL" val="Appendix"/>
  <p:tag name="APPENDIXSTART" val="31"/>
  <p:tag name="NOTESTAGS" val=""/>
  <p:tag name="CHAPTERTITLE" val="Set Operators"/>
  <p:tag name="CHAPTERHEADING" val="Chapter 6"/>
  <p:tag name="CHAPTERLABEL" val="Chapter"/>
  <p:tag name="PPTADDIN" val="C:\Program Files (x86)\PowerServ2\Templates\CDSPptAddin_2015.ppa"/>
  <p:tag name="PPTOBJECTDEFINITION" val="CDS"/>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HIGHLIGHT" val="YES"/>
</p:tagLst>
</file>

<file path=ppt/tags/tag11.xml><?xml version="1.0" encoding="utf-8"?>
<p:tagLst xmlns:a="http://schemas.openxmlformats.org/drawingml/2006/main" xmlns:r="http://schemas.openxmlformats.org/officeDocument/2006/relationships" xmlns:p="http://schemas.openxmlformats.org/presentationml/2006/main">
  <p:tag name="SLIDETYPE" val="Poll_Setup"/>
</p:tagLst>
</file>

<file path=ppt/tags/tag12.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13.xml><?xml version="1.0" encoding="utf-8"?>
<p:tagLst xmlns:a="http://schemas.openxmlformats.org/drawingml/2006/main" xmlns:r="http://schemas.openxmlformats.org/officeDocument/2006/relationships" xmlns:p="http://schemas.openxmlformats.org/presentationml/2006/main">
  <p:tag name="SLIDETYPE" val="Poll_ShortAnswer"/>
</p:tagLst>
</file>

<file path=ppt/tags/tag14.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15.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16.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17.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18.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19.xml><?xml version="1.0" encoding="utf-8"?>
<p:tagLst xmlns:a="http://schemas.openxmlformats.org/drawingml/2006/main" xmlns:r="http://schemas.openxmlformats.org/officeDocument/2006/relationships" xmlns:p="http://schemas.openxmlformats.org/presentationml/2006/main">
  <p:tag name="PLACEWARE-AUD-PRESENTER-NOTES" val="m06d1.sas"/>
</p:tagLst>
</file>

<file path=ppt/tags/tag2.xml><?xml version="1.0" encoding="utf-8"?>
<p:tagLst xmlns:a="http://schemas.openxmlformats.org/drawingml/2006/main" xmlns:r="http://schemas.openxmlformats.org/officeDocument/2006/relationships" xmlns:p="http://schemas.openxmlformats.org/presentationml/2006/main">
  <p:tag name="SHAPETITLE" val="Title Organizer"/>
  <p:tag name="SHAPETABLE" val="Group Organizer"/>
  <p:tag name="HIGHLIGHT_STYLE" val="CORPORATE_2012"/>
  <p:tag name="HIGHLIGHT_COLOR" val="16777215"/>
  <p:tag name="HIGHLIGHT_FONT_SIZE" val="24"/>
  <p:tag name="HIGHLIGHT_FONT_COLOR" val="12611584"/>
  <p:tag name="SECTIONCOUNT" val="5"/>
  <p:tag name="SECTIONNUMBER" val="0"/>
  <p:tag name="SLIDETYPE" val="Organizer"/>
</p:tagLst>
</file>

<file path=ppt/tags/tag20.xml><?xml version="1.0" encoding="utf-8"?>
<p:tagLst xmlns:a="http://schemas.openxmlformats.org/drawingml/2006/main" xmlns:r="http://schemas.openxmlformats.org/officeDocument/2006/relationships" xmlns:p="http://schemas.openxmlformats.org/presentationml/2006/main">
  <p:tag name="HIGHLIGHT" val="YES"/>
</p:tagLst>
</file>

<file path=ppt/tags/tag21.xml><?xml version="1.0" encoding="utf-8"?>
<p:tagLst xmlns:a="http://schemas.openxmlformats.org/drawingml/2006/main" xmlns:r="http://schemas.openxmlformats.org/officeDocument/2006/relationships" xmlns:p="http://schemas.openxmlformats.org/presentationml/2006/main">
  <p:tag name="HIGHLIGHT" val="YES"/>
</p:tagLst>
</file>

<file path=ppt/tags/tag22.xml><?xml version="1.0" encoding="utf-8"?>
<p:tagLst xmlns:a="http://schemas.openxmlformats.org/drawingml/2006/main" xmlns:r="http://schemas.openxmlformats.org/officeDocument/2006/relationships" xmlns:p="http://schemas.openxmlformats.org/presentationml/2006/main">
  <p:tag name="SLIDETYPE" val="Poll_YesNo"/>
</p:tagLst>
</file>

<file path=ppt/tags/tag23.xml><?xml version="1.0" encoding="utf-8"?>
<p:tagLst xmlns:a="http://schemas.openxmlformats.org/drawingml/2006/main" xmlns:r="http://schemas.openxmlformats.org/officeDocument/2006/relationships" xmlns:p="http://schemas.openxmlformats.org/presentationml/2006/main">
  <p:tag name="SLIDETYPE" val="Poll_YesNo"/>
</p:tagLst>
</file>

<file path=ppt/tags/tag24.xml><?xml version="1.0" encoding="utf-8"?>
<p:tagLst xmlns:a="http://schemas.openxmlformats.org/drawingml/2006/main" xmlns:r="http://schemas.openxmlformats.org/officeDocument/2006/relationships" xmlns:p="http://schemas.openxmlformats.org/presentationml/2006/main">
  <p:tag name="SLIDETYPE" val="QA"/>
</p:tagLst>
</file>

<file path=ppt/tags/tag25.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5"/>
  <p:tag name="SECTIONNUMBER" val="0"/>
  <p:tag name="SHAPETABLE" val="Group Organizer"/>
  <p:tag name="SLIDETYPE" val="Organizer"/>
</p:tagLst>
</file>

<file path=ppt/tags/tag26.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27.xml><?xml version="1.0" encoding="utf-8"?>
<p:tagLst xmlns:a="http://schemas.openxmlformats.org/drawingml/2006/main" xmlns:r="http://schemas.openxmlformats.org/officeDocument/2006/relationships" xmlns:p="http://schemas.openxmlformats.org/presentationml/2006/main">
  <p:tag name="HIGHLIGHT" val="YES"/>
</p:tagLst>
</file>

<file path=ppt/tags/tag28.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29.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3.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5"/>
  <p:tag name="SECTIONNUMBER" val="0"/>
  <p:tag name="SHAPETABLE" val="Group Organizer"/>
  <p:tag name="SLIDETYPE" val="Organizer"/>
</p:tagLst>
</file>

<file path=ppt/tags/tag30.xml><?xml version="1.0" encoding="utf-8"?>
<p:tagLst xmlns:a="http://schemas.openxmlformats.org/drawingml/2006/main" xmlns:r="http://schemas.openxmlformats.org/officeDocument/2006/relationships" xmlns:p="http://schemas.openxmlformats.org/presentationml/2006/main">
  <p:tag name="SLIDETYPE" val="QA"/>
</p:tagLst>
</file>

<file path=ppt/tags/tag31.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5"/>
  <p:tag name="SECTIONNUMBER" val="0"/>
  <p:tag name="SHAPETABLE" val="Group Organizer"/>
  <p:tag name="SLIDETYPE" val="Organizer"/>
</p:tagLst>
</file>

<file path=ppt/tags/tag32.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33.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34.xml><?xml version="1.0" encoding="utf-8"?>
<p:tagLst xmlns:a="http://schemas.openxmlformats.org/drawingml/2006/main" xmlns:r="http://schemas.openxmlformats.org/officeDocument/2006/relationships" xmlns:p="http://schemas.openxmlformats.org/presentationml/2006/main">
  <p:tag name="HIGHLIGHT" val="YES"/>
</p:tagLst>
</file>

<file path=ppt/tags/tag35.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36.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37.xml><?xml version="1.0" encoding="utf-8"?>
<p:tagLst xmlns:a="http://schemas.openxmlformats.org/drawingml/2006/main" xmlns:r="http://schemas.openxmlformats.org/officeDocument/2006/relationships" xmlns:p="http://schemas.openxmlformats.org/presentationml/2006/main">
  <p:tag name="HIGHLIGHT" val="YES"/>
</p:tagLst>
</file>

<file path=ppt/tags/tag38.xml><?xml version="1.0" encoding="utf-8"?>
<p:tagLst xmlns:a="http://schemas.openxmlformats.org/drawingml/2006/main" xmlns:r="http://schemas.openxmlformats.org/officeDocument/2006/relationships" xmlns:p="http://schemas.openxmlformats.org/presentationml/2006/main">
  <p:tag name="SLIDETYPE" val="Poll_Setup"/>
</p:tagLst>
</file>

<file path=ppt/tags/tag39.xml><?xml version="1.0" encoding="utf-8"?>
<p:tagLst xmlns:a="http://schemas.openxmlformats.org/drawingml/2006/main" xmlns:r="http://schemas.openxmlformats.org/officeDocument/2006/relationships" xmlns:p="http://schemas.openxmlformats.org/presentationml/2006/main">
  <p:tag name="SLIDETYPE" val="Poll_YesNo"/>
</p:tagLst>
</file>

<file path=ppt/tags/tag4.xml><?xml version="1.0" encoding="utf-8"?>
<p:tagLst xmlns:a="http://schemas.openxmlformats.org/drawingml/2006/main" xmlns:r="http://schemas.openxmlformats.org/officeDocument/2006/relationships" xmlns:p="http://schemas.openxmlformats.org/presentationml/2006/main">
  <p:tag name="SLIDETYPE" val="Poll_YesNo"/>
</p:tagLst>
</file>

<file path=ppt/tags/tag40.xml><?xml version="1.0" encoding="utf-8"?>
<p:tagLst xmlns:a="http://schemas.openxmlformats.org/drawingml/2006/main" xmlns:r="http://schemas.openxmlformats.org/officeDocument/2006/relationships" xmlns:p="http://schemas.openxmlformats.org/presentationml/2006/main">
  <p:tag name="SLIDETYPE" val="Poll_YesNo"/>
</p:tagLst>
</file>

<file path=ppt/tags/tag41.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42.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43.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44.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45.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46.xml><?xml version="1.0" encoding="utf-8"?>
<p:tagLst xmlns:a="http://schemas.openxmlformats.org/drawingml/2006/main" xmlns:r="http://schemas.openxmlformats.org/officeDocument/2006/relationships" xmlns:p="http://schemas.openxmlformats.org/presentationml/2006/main">
  <p:tag name="SLIDETYPE" val="Poll_YesNo"/>
</p:tagLst>
</file>

<file path=ppt/tags/tag47.xml><?xml version="1.0" encoding="utf-8"?>
<p:tagLst xmlns:a="http://schemas.openxmlformats.org/drawingml/2006/main" xmlns:r="http://schemas.openxmlformats.org/officeDocument/2006/relationships" xmlns:p="http://schemas.openxmlformats.org/presentationml/2006/main">
  <p:tag name="SLIDETYPE" val="Poll_YesNo"/>
</p:tagLst>
</file>

<file path=ppt/tags/tag48.xml><?xml version="1.0" encoding="utf-8"?>
<p:tagLst xmlns:a="http://schemas.openxmlformats.org/drawingml/2006/main" xmlns:r="http://schemas.openxmlformats.org/officeDocument/2006/relationships" xmlns:p="http://schemas.openxmlformats.org/presentationml/2006/main">
  <p:tag name="SLIDETYPE" val="QA"/>
</p:tagLst>
</file>

<file path=ppt/tags/tag49.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5"/>
  <p:tag name="SECTIONNUMBER" val="0"/>
  <p:tag name="SHAPETABLE" val="Group Organizer"/>
  <p:tag name="SLIDETYPE" val="Organizer"/>
</p:tagLst>
</file>

<file path=ppt/tags/tag5.xml><?xml version="1.0" encoding="utf-8"?>
<p:tagLst xmlns:a="http://schemas.openxmlformats.org/drawingml/2006/main" xmlns:r="http://schemas.openxmlformats.org/officeDocument/2006/relationships" xmlns:p="http://schemas.openxmlformats.org/presentationml/2006/main">
  <p:tag name="SLIDETYPE" val="Poll_YesNo"/>
</p:tagLst>
</file>

<file path=ppt/tags/tag50.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51.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52.xml><?xml version="1.0" encoding="utf-8"?>
<p:tagLst xmlns:a="http://schemas.openxmlformats.org/drawingml/2006/main" xmlns:r="http://schemas.openxmlformats.org/officeDocument/2006/relationships" xmlns:p="http://schemas.openxmlformats.org/presentationml/2006/main">
  <p:tag name="HIGHLIGHT" val="YES"/>
</p:tagLst>
</file>

<file path=ppt/tags/tag53.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54.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55.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56.xml><?xml version="1.0" encoding="utf-8"?>
<p:tagLst xmlns:a="http://schemas.openxmlformats.org/drawingml/2006/main" xmlns:r="http://schemas.openxmlformats.org/officeDocument/2006/relationships" xmlns:p="http://schemas.openxmlformats.org/presentationml/2006/main">
  <p:tag name="OBJECTTYPE" val="FlowchartBox"/>
</p:tagLst>
</file>

<file path=ppt/tags/tag57.xml><?xml version="1.0" encoding="utf-8"?>
<p:tagLst xmlns:a="http://schemas.openxmlformats.org/drawingml/2006/main" xmlns:r="http://schemas.openxmlformats.org/officeDocument/2006/relationships" xmlns:p="http://schemas.openxmlformats.org/presentationml/2006/main">
  <p:tag name="OBJECTTYPE" val="FlowchartDiamond"/>
</p:tagLst>
</file>

<file path=ppt/tags/tag58.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59.xml><?xml version="1.0" encoding="utf-8"?>
<p:tagLst xmlns:a="http://schemas.openxmlformats.org/drawingml/2006/main" xmlns:r="http://schemas.openxmlformats.org/officeDocument/2006/relationships" xmlns:p="http://schemas.openxmlformats.org/presentationml/2006/main">
  <p:tag name="PLACEWARE-AUD-PRESENTER-NOTES" val="m06p1.sas"/>
</p:tagLst>
</file>

<file path=ppt/tags/tag6.xml><?xml version="1.0" encoding="utf-8"?>
<p:tagLst xmlns:a="http://schemas.openxmlformats.org/drawingml/2006/main" xmlns:r="http://schemas.openxmlformats.org/officeDocument/2006/relationships" xmlns:p="http://schemas.openxmlformats.org/presentationml/2006/main">
  <p:tag name="SLIDETYPE" val="QA"/>
</p:tagLst>
</file>

<file path=ppt/tags/tag60.xml><?xml version="1.0" encoding="utf-8"?>
<p:tagLst xmlns:a="http://schemas.openxmlformats.org/drawingml/2006/main" xmlns:r="http://schemas.openxmlformats.org/officeDocument/2006/relationships" xmlns:p="http://schemas.openxmlformats.org/presentationml/2006/main">
  <p:tag name="HIGHLIGHT" val="YES"/>
</p:tagLst>
</file>

<file path=ppt/tags/tag61.xml><?xml version="1.0" encoding="utf-8"?>
<p:tagLst xmlns:a="http://schemas.openxmlformats.org/drawingml/2006/main" xmlns:r="http://schemas.openxmlformats.org/officeDocument/2006/relationships" xmlns:p="http://schemas.openxmlformats.org/presentationml/2006/main">
  <p:tag name="HIGHLIGHT" val="YES"/>
</p:tagLst>
</file>

<file path=ppt/tags/tag62.xml><?xml version="1.0" encoding="utf-8"?>
<p:tagLst xmlns:a="http://schemas.openxmlformats.org/drawingml/2006/main" xmlns:r="http://schemas.openxmlformats.org/officeDocument/2006/relationships" xmlns:p="http://schemas.openxmlformats.org/presentationml/2006/main">
  <p:tag name="SLIDETYPE" val="QA"/>
</p:tagLst>
</file>

<file path=ppt/tags/tag63.xml><?xml version="1.0" encoding="utf-8"?>
<p:tagLst xmlns:a="http://schemas.openxmlformats.org/drawingml/2006/main" xmlns:r="http://schemas.openxmlformats.org/officeDocument/2006/relationships" xmlns:p="http://schemas.openxmlformats.org/presentationml/2006/main">
  <p:tag name="SLIDETYPE" val="ChapterReview"/>
</p:tagLst>
</file>

<file path=ppt/tags/tag64.xml><?xml version="1.0" encoding="utf-8"?>
<p:tagLst xmlns:a="http://schemas.openxmlformats.org/drawingml/2006/main" xmlns:r="http://schemas.openxmlformats.org/officeDocument/2006/relationships" xmlns:p="http://schemas.openxmlformats.org/presentationml/2006/main">
  <p:tag name="SLIDETYPE" val="EOC"/>
</p:tagLst>
</file>

<file path=ppt/tags/tag65.xml><?xml version="1.0" encoding="utf-8"?>
<p:tagLst xmlns:a="http://schemas.openxmlformats.org/drawingml/2006/main" xmlns:r="http://schemas.openxmlformats.org/officeDocument/2006/relationships" xmlns:p="http://schemas.openxmlformats.org/presentationml/2006/main">
  <p:tag name="SLIDETYPE" val="EOC"/>
</p:tagLst>
</file>

<file path=ppt/tags/tag66.xml><?xml version="1.0" encoding="utf-8"?>
<p:tagLst xmlns:a="http://schemas.openxmlformats.org/drawingml/2006/main" xmlns:r="http://schemas.openxmlformats.org/officeDocument/2006/relationships" xmlns:p="http://schemas.openxmlformats.org/presentationml/2006/main">
  <p:tag name="SLIDETYPE" val="EOC"/>
</p:tagLst>
</file>

<file path=ppt/tags/tag67.xml><?xml version="1.0" encoding="utf-8"?>
<p:tagLst xmlns:a="http://schemas.openxmlformats.org/drawingml/2006/main" xmlns:r="http://schemas.openxmlformats.org/officeDocument/2006/relationships" xmlns:p="http://schemas.openxmlformats.org/presentationml/2006/main">
  <p:tag name="SLIDETYPE" val="EOC"/>
</p:tagLst>
</file>

<file path=ppt/tags/tag68.xml><?xml version="1.0" encoding="utf-8"?>
<p:tagLst xmlns:a="http://schemas.openxmlformats.org/drawingml/2006/main" xmlns:r="http://schemas.openxmlformats.org/officeDocument/2006/relationships" xmlns:p="http://schemas.openxmlformats.org/presentationml/2006/main">
  <p:tag name="SLIDETYPE" val="EOC"/>
</p:tagLst>
</file>

<file path=ppt/tags/tag69.xml><?xml version="1.0" encoding="utf-8"?>
<p:tagLst xmlns:a="http://schemas.openxmlformats.org/drawingml/2006/main" xmlns:r="http://schemas.openxmlformats.org/officeDocument/2006/relationships" xmlns:p="http://schemas.openxmlformats.org/presentationml/2006/main">
  <p:tag name="SLIDETYPE" val="EOC"/>
</p:tagLst>
</file>

<file path=ppt/tags/tag7.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5"/>
  <p:tag name="SECTIONNUMBER" val="0"/>
  <p:tag name="SHAPETABLE" val="Group Organizer"/>
  <p:tag name="SLIDETYPE" val="Organizer"/>
</p:tagLst>
</file>

<file path=ppt/tags/tag70.xml><?xml version="1.0" encoding="utf-8"?>
<p:tagLst xmlns:a="http://schemas.openxmlformats.org/drawingml/2006/main" xmlns:r="http://schemas.openxmlformats.org/officeDocument/2006/relationships" xmlns:p="http://schemas.openxmlformats.org/presentationml/2006/main">
  <p:tag name="SLIDETYPE" val="EOC"/>
</p:tagLst>
</file>

<file path=ppt/tags/tag71.xml><?xml version="1.0" encoding="utf-8"?>
<p:tagLst xmlns:a="http://schemas.openxmlformats.org/drawingml/2006/main" xmlns:r="http://schemas.openxmlformats.org/officeDocument/2006/relationships" xmlns:p="http://schemas.openxmlformats.org/presentationml/2006/main">
  <p:tag name="SLIDETYPE" val="EOC"/>
</p:tagLst>
</file>

<file path=ppt/tags/tag72.xml><?xml version="1.0" encoding="utf-8"?>
<p:tagLst xmlns:a="http://schemas.openxmlformats.org/drawingml/2006/main" xmlns:r="http://schemas.openxmlformats.org/officeDocument/2006/relationships" xmlns:p="http://schemas.openxmlformats.org/presentationml/2006/main">
  <p:tag name="SLIDETYPE" val="EOC"/>
</p:tagLst>
</file>

<file path=ppt/tags/tag73.xml><?xml version="1.0" encoding="utf-8"?>
<p:tagLst xmlns:a="http://schemas.openxmlformats.org/drawingml/2006/main" xmlns:r="http://schemas.openxmlformats.org/officeDocument/2006/relationships" xmlns:p="http://schemas.openxmlformats.org/presentationml/2006/main">
  <p:tag name="SLIDETYPE" val="EOC"/>
</p:tagLst>
</file>

<file path=ppt/tags/tag8.xml><?xml version="1.0" encoding="utf-8"?>
<p:tagLst xmlns:a="http://schemas.openxmlformats.org/drawingml/2006/main" xmlns:r="http://schemas.openxmlformats.org/officeDocument/2006/relationships" xmlns:p="http://schemas.openxmlformats.org/presentationml/2006/main">
  <p:tag name="HIGHLIGHT" val="YES"/>
</p:tagLst>
</file>

<file path=ppt/tags/tag9.xml><?xml version="1.0" encoding="utf-8"?>
<p:tagLst xmlns:a="http://schemas.openxmlformats.org/drawingml/2006/main" xmlns:r="http://schemas.openxmlformats.org/officeDocument/2006/relationships" xmlns:p="http://schemas.openxmlformats.org/presentationml/2006/main">
  <p:tag name="HIGHLIGHT" val="YES"/>
</p:tagLst>
</file>

<file path=ppt/theme/theme1.xml><?xml version="1.0" encoding="utf-8"?>
<a:theme xmlns:a="http://schemas.openxmlformats.org/drawingml/2006/main" name="SAS2010">
  <a:themeElements>
    <a:clrScheme name="CDS_2006">
      <a:dk1>
        <a:srgbClr val="000000"/>
      </a:dk1>
      <a:lt1>
        <a:srgbClr val="FFF2BE"/>
      </a:lt1>
      <a:dk2>
        <a:srgbClr val="003399"/>
      </a:dk2>
      <a:lt2>
        <a:srgbClr val="808080"/>
      </a:lt2>
      <a:accent1>
        <a:srgbClr val="CC9700"/>
      </a:accent1>
      <a:accent2>
        <a:srgbClr val="FFCC00"/>
      </a:accent2>
      <a:accent3>
        <a:srgbClr val="FFF7DB"/>
      </a:accent3>
      <a:accent4>
        <a:srgbClr val="000000"/>
      </a:accent4>
      <a:accent5>
        <a:srgbClr val="E2C9AA"/>
      </a:accent5>
      <a:accent6>
        <a:srgbClr val="E7B900"/>
      </a:accent6>
      <a:hlink>
        <a:srgbClr val="003366"/>
      </a:hlink>
      <a:folHlink>
        <a:srgbClr val="666699"/>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38100" cap="flat" cmpd="sng" algn="ctr">
          <a:solidFill>
            <a:srgbClr val="000000"/>
          </a:solidFill>
          <a:prstDash val="solid"/>
          <a:round/>
          <a:headEnd type="none" w="med" len="med"/>
          <a:tailEnd type="none" w="med" len="med"/>
        </a:ln>
        <a:effectLst/>
      </a:spPr>
      <a:bodyPr vert="horz" wrap="none" lIns="88900" tIns="88900" rIns="88900" bIns="88900" numCol="1" rtlCol="0" anchor="ctr" anchorCtr="0" compatLnSpc="1">
        <a:prstTxWarp prst="textNoShape">
          <a:avLst/>
        </a:prstTxWarp>
        <a:noAutofit/>
      </a:bodyPr>
      <a:lstStyle>
        <a:defPPr>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b">
        <a:spAutoFit/>
      </a:bodyPr>
      <a:lstStyle>
        <a:defPPr>
          <a:defRPr dirty="0" smtClean="0">
            <a:solidFill>
              <a:srgbClr val="FFFFFF"/>
            </a:solidFill>
          </a:defRPr>
        </a:defPPr>
      </a:lstStyle>
    </a:txDef>
  </a:objectDefaults>
  <a:extraClrSchemeLst>
    <a:extraClrScheme>
      <a:clrScheme name="SAS2010 1">
        <a:dk1>
          <a:srgbClr val="000000"/>
        </a:dk1>
        <a:lt1>
          <a:srgbClr val="FFFFFF"/>
        </a:lt1>
        <a:dk2>
          <a:srgbClr val="282828"/>
        </a:dk2>
        <a:lt2>
          <a:srgbClr val="808080"/>
        </a:lt2>
        <a:accent1>
          <a:srgbClr val="007DC3"/>
        </a:accent1>
        <a:accent2>
          <a:srgbClr val="00539B"/>
        </a:accent2>
        <a:accent3>
          <a:srgbClr val="FFFFFF"/>
        </a:accent3>
        <a:accent4>
          <a:srgbClr val="000000"/>
        </a:accent4>
        <a:accent5>
          <a:srgbClr val="AABFDE"/>
        </a:accent5>
        <a:accent6>
          <a:srgbClr val="004A8C"/>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CDS_4x3_2012</Template>
  <TotalTime>18883</TotalTime>
  <Words>4927</Words>
  <Application>Microsoft Office PowerPoint</Application>
  <PresentationFormat>On-screen Show (4:3)</PresentationFormat>
  <Paragraphs>1855</Paragraphs>
  <Slides>103</Slides>
  <Notes>103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MS PGothic</vt:lpstr>
      <vt:lpstr>Monotype Sorts</vt:lpstr>
      <vt:lpstr>Arial Rounded MT Bold</vt:lpstr>
      <vt:lpstr>SAS Monospace</vt:lpstr>
      <vt:lpstr>Times New Roman</vt:lpstr>
      <vt:lpstr>Wingdings</vt:lpstr>
      <vt:lpstr>Arial Narrow</vt:lpstr>
      <vt:lpstr>Courier New</vt:lpstr>
      <vt:lpstr>Arial</vt:lpstr>
      <vt:lpstr>MS PGothic</vt:lpstr>
      <vt:lpstr>Comic Sans MS</vt:lpstr>
      <vt:lpstr>SAS2010</vt:lpstr>
      <vt:lpstr>Chapter 6: Set Operators</vt:lpstr>
      <vt:lpstr>Chapter 6: Set Operators</vt:lpstr>
      <vt:lpstr>Objectives</vt:lpstr>
      <vt:lpstr>Business Scenario</vt:lpstr>
      <vt:lpstr>Business Data</vt:lpstr>
      <vt:lpstr>Discussion</vt:lpstr>
      <vt:lpstr>Discussion – Answer </vt:lpstr>
      <vt:lpstr>Using Set Operators</vt:lpstr>
      <vt:lpstr>Question 1: UNION Set Operator</vt:lpstr>
      <vt:lpstr>Question 2: OUTER UNION Set Operator</vt:lpstr>
      <vt:lpstr>Question 3: EXCEPT Set Operator</vt:lpstr>
      <vt:lpstr>Question 4: INTERSECT Set Operator</vt:lpstr>
      <vt:lpstr>Default Behavior of Set Operators</vt:lpstr>
      <vt:lpstr>Using Set Operators </vt:lpstr>
      <vt:lpstr>6.01 Poll</vt:lpstr>
      <vt:lpstr>6.01 Poll – Correct Answer</vt:lpstr>
      <vt:lpstr>PowerPoint Presentation</vt:lpstr>
      <vt:lpstr>Chapter 6: Set Operators</vt:lpstr>
      <vt:lpstr>Objectives</vt:lpstr>
      <vt:lpstr>Business Scenario: Question 1</vt:lpstr>
      <vt:lpstr>UNION Operator</vt:lpstr>
      <vt:lpstr>Default Behavior of the UNION Operator </vt:lpstr>
      <vt:lpstr>Viewing the Intermediate Result Sets</vt:lpstr>
      <vt:lpstr>Removing Duplicates</vt:lpstr>
      <vt:lpstr>Viewing the Output</vt:lpstr>
      <vt:lpstr>Issues with Default Behavior</vt:lpstr>
      <vt:lpstr>Viewing the Intermediate Result Sets</vt:lpstr>
      <vt:lpstr>Viewing the Log</vt:lpstr>
      <vt:lpstr>Behavior of UNION Operator with Modifiers </vt:lpstr>
      <vt:lpstr>Issues with Default Behavior: Corrected </vt:lpstr>
      <vt:lpstr>Viewing the Output</vt:lpstr>
      <vt:lpstr>Setup for the Poll</vt:lpstr>
      <vt:lpstr>6.02 Short Answer Poll</vt:lpstr>
      <vt:lpstr>6.02 Short Answer Poll – Correct Answer</vt:lpstr>
      <vt:lpstr>Flow Diagram: UNION Operator</vt:lpstr>
      <vt:lpstr>Business Scenario</vt:lpstr>
      <vt:lpstr>Business Data</vt:lpstr>
      <vt:lpstr>UNION Operator</vt:lpstr>
      <vt:lpstr>Viewing the Output</vt:lpstr>
      <vt:lpstr>6.03 Multiple Choice</vt:lpstr>
      <vt:lpstr>6.03 Multiple Choice – Correct Answer</vt:lpstr>
      <vt:lpstr>PowerPoint Presentation</vt:lpstr>
      <vt:lpstr>Chapter 6: Set Operators</vt:lpstr>
      <vt:lpstr>Objectives</vt:lpstr>
      <vt:lpstr>Business Scenario: Question 2</vt:lpstr>
      <vt:lpstr>OUTER UNION Operator</vt:lpstr>
      <vt:lpstr>Default Behavior of the OUTER UNION Operator </vt:lpstr>
      <vt:lpstr>Viewing the Output</vt:lpstr>
      <vt:lpstr>Behavior of OUTER UNION with Modifiers</vt:lpstr>
      <vt:lpstr>OUTER UNION Operator</vt:lpstr>
      <vt:lpstr>Viewing the Output</vt:lpstr>
      <vt:lpstr>6.04 Multiple Choice Poll</vt:lpstr>
      <vt:lpstr>6.04 Multiple Choice Poll – Correct Answer</vt:lpstr>
      <vt:lpstr>SQL versus Traditional SAS Programming</vt:lpstr>
      <vt:lpstr>PowerPoint Presentation</vt:lpstr>
      <vt:lpstr>Chapter 6: Set Operators</vt:lpstr>
      <vt:lpstr>Objectives</vt:lpstr>
      <vt:lpstr>Business Scenario: Question 3</vt:lpstr>
      <vt:lpstr>EXCEPT Operator </vt:lpstr>
      <vt:lpstr>Default Behavior of the EXCEPT Operator </vt:lpstr>
      <vt:lpstr>Viewing the Intermediate Result Sets</vt:lpstr>
      <vt:lpstr>Removing Duplicate Rows</vt:lpstr>
      <vt:lpstr>Removing Matching Rows</vt:lpstr>
      <vt:lpstr>Viewing the Output</vt:lpstr>
      <vt:lpstr>Behavior of EXCEPT Operator with Modifiers</vt:lpstr>
      <vt:lpstr>Using a Set Operator in an In-Line View</vt:lpstr>
      <vt:lpstr>Setup for the Poll</vt:lpstr>
      <vt:lpstr>6.05 Poll</vt:lpstr>
      <vt:lpstr>6.05 Poll – Correct Answer </vt:lpstr>
      <vt:lpstr>Flow Diagram: EXCEPT Operator</vt:lpstr>
      <vt:lpstr>6.06 Poll</vt:lpstr>
      <vt:lpstr>6.06 Poll – Correct Answer</vt:lpstr>
      <vt:lpstr>PowerPoint Presentation</vt:lpstr>
      <vt:lpstr>Chapter 6: Set Operators</vt:lpstr>
      <vt:lpstr>Objectives</vt:lpstr>
      <vt:lpstr>Business Scenario: Question 4</vt:lpstr>
      <vt:lpstr>INTERSECT Operator</vt:lpstr>
      <vt:lpstr>Default Behavior of the INTERSECT Operator </vt:lpstr>
      <vt:lpstr>Viewing the Intermediate Result Sets</vt:lpstr>
      <vt:lpstr>Removing Duplicate Rows</vt:lpstr>
      <vt:lpstr>Removing Non-Matching Rows</vt:lpstr>
      <vt:lpstr>Viewing the Output</vt:lpstr>
      <vt:lpstr>Behavior of the INTERSECT Operator with Modifiers</vt:lpstr>
      <vt:lpstr>Flow Diagram: INTERSECT Operator</vt:lpstr>
      <vt:lpstr>Business Scenario</vt:lpstr>
      <vt:lpstr>Combining Set Operators</vt:lpstr>
      <vt:lpstr>Viewing the UNION Result Set</vt:lpstr>
      <vt:lpstr>Removing the Duplicates</vt:lpstr>
      <vt:lpstr>Removing the Matching Rows</vt:lpstr>
      <vt:lpstr>Viewing the Output</vt:lpstr>
      <vt:lpstr>Set Operators and Keywords: Flow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SAS Institute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dc:title>
  <dc:creator>Johnny Johnson</dc:creator>
  <cp:lastModifiedBy>Morgan31955</cp:lastModifiedBy>
  <cp:revision>767</cp:revision>
  <dcterms:created xsi:type="dcterms:W3CDTF">2004-05-14T12:39:35Z</dcterms:created>
  <dcterms:modified xsi:type="dcterms:W3CDTF">2018-02-16T21:02:39Z</dcterms:modified>
</cp:coreProperties>
</file>